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988"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478F7-21FD-43E9-895E-EC7110DA2404}"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478F7-21FD-43E9-895E-EC7110DA2404}" type="datetimeFigureOut">
              <a:rPr lang="en-US" smtClean="0"/>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478F7-21FD-43E9-895E-EC7110DA2404}" type="datetimeFigureOut">
              <a:rPr lang="en-US" smtClean="0"/>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478F7-21FD-43E9-895E-EC7110DA2404}" type="datetimeFigureOut">
              <a:rPr lang="en-US" smtClean="0"/>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478F7-21FD-43E9-895E-EC7110DA2404}" type="datetimeFigureOut">
              <a:rPr lang="en-US" smtClean="0"/>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5478F7-21FD-43E9-895E-EC7110DA2404}" type="datetimeFigureOut">
              <a:rPr lang="en-US" smtClean="0"/>
              <a:t>11/16/2011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95008BC-DA31-4D19-837B-EFA4386B05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Scriptural Charge and Exhortation</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Knowing, Loving, Serving Christ … Together</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Arial Narrow" pitchFamily="34" charset="0"/>
                <a:cs typeface="Arial" pitchFamily="34" charset="0"/>
              </a:rPr>
              <a:t>Why Memorize Scripture? By John Piper</a:t>
            </a: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 name="TextBox 1"/>
          <p:cNvSpPr txBox="1"/>
          <p:nvPr/>
        </p:nvSpPr>
        <p:spPr>
          <a:xfrm>
            <a:off x="381000" y="685800"/>
            <a:ext cx="2438400" cy="3554819"/>
          </a:xfrm>
          <a:prstGeom prst="rect">
            <a:avLst/>
          </a:prstGeom>
          <a:noFill/>
        </p:spPr>
        <p:txBody>
          <a:bodyPr wrap="square" rtlCol="0">
            <a:spAutoFit/>
          </a:bodyPr>
          <a:lstStyle/>
          <a:p>
            <a:r>
              <a:rPr lang="en-US" sz="900" dirty="0">
                <a:latin typeface="Arial Narrow" pitchFamily="34" charset="0"/>
              </a:rPr>
              <a:t>“I am the true vine, and my Father is the vinedresser. Every branch in me that does not bear fruit he takes away, and every branch that does bear fruit he prunes, that it may bear more fruit. Already you are clean because of the word that I have spoken to you. Abide in me, and I in you. As the branch cannot bear fruit by itself, unless it abides in the vine, neither can you, unless you abide in me. I am the vine; you are the branches. Whoever abides in me and I in him, he it is that bears much fruit, for apart from me you can do nothing. If anyone does not abide in me he is thrown away like a branch and withers; and the branches are gathered, thrown into the fire, and burned. If you abide in me, and my words abide in you, ask whatever you wish, and it will be done for you. By this my Father is glorified, that you bear much fruit and so prove to be my disciples. As the Father has loved me, so have I loved you. Abide in my love. If you keep my commandments, you will abide in my love, just as I have kept my Father's commandments and abide in his love. These things I have spoken to you, that my joy may be in you, and that your joy may be full</a:t>
            </a:r>
            <a:r>
              <a:rPr lang="en-US" sz="900" dirty="0" smtClean="0">
                <a:latin typeface="Arial Narrow" pitchFamily="34" charset="0"/>
              </a:rPr>
              <a:t>.”</a:t>
            </a:r>
          </a:p>
          <a:p>
            <a:endParaRPr lang="en-US" sz="900" dirty="0" smtClean="0">
              <a:latin typeface="Arial Narrow" pitchFamily="34" charset="0"/>
            </a:endParaRPr>
          </a:p>
          <a:p>
            <a:r>
              <a:rPr lang="en-US" sz="900" dirty="0" smtClean="0">
                <a:latin typeface="Arial Narrow" pitchFamily="34" charset="0"/>
              </a:rPr>
              <a:t>– Jesus</a:t>
            </a:r>
            <a:endParaRPr lang="en-US" sz="900" dirty="0">
              <a:latin typeface="Arial Narrow" pitchFamily="34" charset="0"/>
            </a:endParaRPr>
          </a:p>
        </p:txBody>
      </p:sp>
      <p:sp>
        <p:nvSpPr>
          <p:cNvPr id="5" name="TextBox 4"/>
          <p:cNvSpPr txBox="1"/>
          <p:nvPr/>
        </p:nvSpPr>
        <p:spPr>
          <a:xfrm>
            <a:off x="3733800" y="685800"/>
            <a:ext cx="2514600" cy="1061829"/>
          </a:xfrm>
          <a:prstGeom prst="rect">
            <a:avLst/>
          </a:prstGeom>
          <a:noFill/>
        </p:spPr>
        <p:txBody>
          <a:bodyPr wrap="square" rtlCol="0">
            <a:spAutoFit/>
          </a:bodyPr>
          <a:lstStyle/>
          <a:p>
            <a:r>
              <a:rPr lang="en-US" sz="1050" dirty="0">
                <a:latin typeface="Arial Narrow" pitchFamily="34" charset="0"/>
              </a:rPr>
              <a:t>Week 1 :: </a:t>
            </a:r>
            <a:r>
              <a:rPr lang="en-US" sz="1050" dirty="0" smtClean="0">
                <a:latin typeface="Arial Narrow" pitchFamily="34" charset="0"/>
              </a:rPr>
              <a:t>Isaiah 52:13-15</a:t>
            </a:r>
            <a:endParaRPr lang="en-US" sz="1050" dirty="0">
              <a:latin typeface="Arial Narrow" pitchFamily="34" charset="0"/>
            </a:endParaRPr>
          </a:p>
          <a:p>
            <a:r>
              <a:rPr lang="en-US" sz="1050" dirty="0">
                <a:latin typeface="Arial Narrow" pitchFamily="34" charset="0"/>
              </a:rPr>
              <a:t>Week 2 </a:t>
            </a:r>
            <a:r>
              <a:rPr lang="en-US" sz="1050" dirty="0" smtClean="0">
                <a:latin typeface="Arial Narrow" pitchFamily="34" charset="0"/>
              </a:rPr>
              <a:t>:: Isaiah 53:1-3</a:t>
            </a:r>
            <a:endParaRPr lang="en-US" sz="1050" dirty="0">
              <a:latin typeface="Arial Narrow" pitchFamily="34" charset="0"/>
            </a:endParaRPr>
          </a:p>
          <a:p>
            <a:r>
              <a:rPr lang="en-US" sz="1050" dirty="0">
                <a:latin typeface="Arial Narrow" pitchFamily="34" charset="0"/>
              </a:rPr>
              <a:t>Week 3 :: Isaiah </a:t>
            </a:r>
            <a:r>
              <a:rPr lang="en-US" sz="1050" dirty="0" smtClean="0">
                <a:latin typeface="Arial Narrow" pitchFamily="34" charset="0"/>
              </a:rPr>
              <a:t>53:4-6</a:t>
            </a:r>
            <a:endParaRPr lang="en-US" sz="1050" dirty="0">
              <a:latin typeface="Arial Narrow" pitchFamily="34" charset="0"/>
            </a:endParaRPr>
          </a:p>
          <a:p>
            <a:r>
              <a:rPr lang="en-US" sz="1050" dirty="0">
                <a:latin typeface="Arial Narrow" pitchFamily="34" charset="0"/>
              </a:rPr>
              <a:t>Week 4 :: Isaiah </a:t>
            </a:r>
            <a:r>
              <a:rPr lang="en-US" sz="1050" dirty="0" smtClean="0">
                <a:latin typeface="Arial Narrow" pitchFamily="34" charset="0"/>
              </a:rPr>
              <a:t>53:7-9</a:t>
            </a:r>
            <a:endParaRPr lang="en-US" sz="1050" dirty="0">
              <a:latin typeface="Arial Narrow" pitchFamily="34" charset="0"/>
            </a:endParaRPr>
          </a:p>
          <a:p>
            <a:r>
              <a:rPr lang="en-US" sz="1050" dirty="0">
                <a:latin typeface="Arial Narrow" pitchFamily="34" charset="0"/>
              </a:rPr>
              <a:t>Week 5 :: Isaiah </a:t>
            </a:r>
            <a:r>
              <a:rPr lang="en-US" sz="1050" dirty="0" smtClean="0">
                <a:latin typeface="Arial Narrow" pitchFamily="34" charset="0"/>
              </a:rPr>
              <a:t>53:10-12</a:t>
            </a:r>
            <a:endParaRPr lang="en-US" sz="1050" dirty="0">
              <a:latin typeface="Arial Narrow" pitchFamily="34" charset="0"/>
            </a:endParaRPr>
          </a:p>
          <a:p>
            <a:pPr algn="r"/>
            <a:r>
              <a:rPr lang="en-US" sz="1050" b="1" dirty="0" smtClean="0">
                <a:latin typeface="Arial Narrow" pitchFamily="34" charset="0"/>
              </a:rPr>
              <a:t>REVIEW </a:t>
            </a:r>
            <a:r>
              <a:rPr lang="en-US" sz="1050" dirty="0" smtClean="0">
                <a:latin typeface="Arial Narrow" pitchFamily="34" charset="0"/>
              </a:rPr>
              <a:t>Isaiah 52:13-53:12</a:t>
            </a:r>
            <a:endParaRPr lang="en-US" sz="1050" dirty="0">
              <a:latin typeface="Arial Narrow" pitchFamily="34" charset="0"/>
            </a:endParaRPr>
          </a:p>
        </p:txBody>
      </p:sp>
      <p:sp>
        <p:nvSpPr>
          <p:cNvPr id="6" name="TextBox 5"/>
          <p:cNvSpPr txBox="1"/>
          <p:nvPr/>
        </p:nvSpPr>
        <p:spPr>
          <a:xfrm>
            <a:off x="342900" y="4823460"/>
            <a:ext cx="2590800" cy="3970318"/>
          </a:xfrm>
          <a:prstGeom prst="rect">
            <a:avLst/>
          </a:prstGeom>
          <a:noFill/>
        </p:spPr>
        <p:txBody>
          <a:bodyPr wrap="square" rtlCol="0">
            <a:spAutoFit/>
          </a:bodyPr>
          <a:lstStyle/>
          <a:p>
            <a:r>
              <a:rPr lang="en-US" sz="900" dirty="0" smtClean="0">
                <a:latin typeface="Arial Narrow" pitchFamily="34" charset="0"/>
              </a:rPr>
              <a:t>CONFORMITY TO CHRIST - </a:t>
            </a:r>
            <a:r>
              <a:rPr lang="en-US" sz="900" dirty="0">
                <a:latin typeface="Arial Narrow" pitchFamily="34" charset="0"/>
              </a:rPr>
              <a:t>Bible </a:t>
            </a:r>
            <a:r>
              <a:rPr lang="en-US" sz="900" dirty="0" smtClean="0">
                <a:latin typeface="Arial Narrow" pitchFamily="34" charset="0"/>
              </a:rPr>
              <a:t>memorization has </a:t>
            </a:r>
            <a:r>
              <a:rPr lang="en-US" sz="900" dirty="0">
                <a:latin typeface="Arial Narrow" pitchFamily="34" charset="0"/>
              </a:rPr>
              <a:t>the effect of making our gaze on Jesus </a:t>
            </a:r>
            <a:r>
              <a:rPr lang="en-US" sz="900" dirty="0" smtClean="0">
                <a:latin typeface="Arial Narrow" pitchFamily="34" charset="0"/>
              </a:rPr>
              <a:t>steadier and </a:t>
            </a:r>
            <a:r>
              <a:rPr lang="en-US" sz="900" dirty="0">
                <a:latin typeface="Arial Narrow" pitchFamily="34" charset="0"/>
              </a:rPr>
              <a:t>clearer</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DAILY TRIUMPH OVER SIN - </a:t>
            </a:r>
            <a:r>
              <a:rPr lang="en-US" sz="900" dirty="0">
                <a:latin typeface="Arial Narrow" pitchFamily="34" charset="0"/>
              </a:rPr>
              <a:t>As sin lures the </a:t>
            </a:r>
            <a:r>
              <a:rPr lang="en-US" sz="900" dirty="0" smtClean="0">
                <a:latin typeface="Arial Narrow" pitchFamily="34" charset="0"/>
              </a:rPr>
              <a:t>body into </a:t>
            </a:r>
            <a:r>
              <a:rPr lang="en-US" sz="900" dirty="0">
                <a:latin typeface="Arial Narrow" pitchFamily="34" charset="0"/>
              </a:rPr>
              <a:t>sinful action, we call to mind a </a:t>
            </a:r>
            <a:r>
              <a:rPr lang="en-US" sz="900" dirty="0" smtClean="0">
                <a:latin typeface="Arial Narrow" pitchFamily="34" charset="0"/>
              </a:rPr>
              <a:t>Christ-revealing word </a:t>
            </a:r>
            <a:r>
              <a:rPr lang="en-US" sz="900" dirty="0">
                <a:latin typeface="Arial Narrow" pitchFamily="34" charset="0"/>
              </a:rPr>
              <a:t>of Scripture and slay the temptation </a:t>
            </a:r>
            <a:r>
              <a:rPr lang="en-US" sz="900" dirty="0" smtClean="0">
                <a:latin typeface="Arial Narrow" pitchFamily="34" charset="0"/>
              </a:rPr>
              <a:t>with the </a:t>
            </a:r>
            <a:r>
              <a:rPr lang="en-US" sz="900" dirty="0">
                <a:latin typeface="Arial Narrow" pitchFamily="34" charset="0"/>
              </a:rPr>
              <a:t>superior worth and beauty of Christ over </a:t>
            </a:r>
            <a:r>
              <a:rPr lang="en-US" sz="900" dirty="0" smtClean="0">
                <a:latin typeface="Arial Narrow" pitchFamily="34" charset="0"/>
              </a:rPr>
              <a:t>what sin </a:t>
            </a:r>
            <a:r>
              <a:rPr lang="en-US" sz="900" dirty="0">
                <a:latin typeface="Arial Narrow" pitchFamily="34" charset="0"/>
              </a:rPr>
              <a:t>offers</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DAILY TRIUMPH OVER SATAN - </a:t>
            </a:r>
            <a:r>
              <a:rPr lang="en-US" sz="900" dirty="0">
                <a:latin typeface="Arial Narrow" pitchFamily="34" charset="0"/>
              </a:rPr>
              <a:t>When Jesus </a:t>
            </a:r>
            <a:r>
              <a:rPr lang="en-US" sz="900" dirty="0" smtClean="0">
                <a:latin typeface="Arial Narrow" pitchFamily="34" charset="0"/>
              </a:rPr>
              <a:t>was tempted </a:t>
            </a:r>
            <a:r>
              <a:rPr lang="en-US" sz="900" dirty="0">
                <a:latin typeface="Arial Narrow" pitchFamily="34" charset="0"/>
              </a:rPr>
              <a:t>by Satan in the wilderness he </a:t>
            </a:r>
            <a:r>
              <a:rPr lang="en-US" sz="900" dirty="0" smtClean="0">
                <a:latin typeface="Arial Narrow" pitchFamily="34" charset="0"/>
              </a:rPr>
              <a:t>recited Scripture </a:t>
            </a:r>
            <a:r>
              <a:rPr lang="en-US" sz="900" dirty="0">
                <a:latin typeface="Arial Narrow" pitchFamily="34" charset="0"/>
              </a:rPr>
              <a:t>from memory and put Satan to flight</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COMFORT AND COUNSEL FOR PEOPLE YOU LOVE - </a:t>
            </a:r>
            <a:r>
              <a:rPr lang="en-US" sz="900" dirty="0">
                <a:latin typeface="Arial Narrow" pitchFamily="34" charset="0"/>
              </a:rPr>
              <a:t>When the heart full of God’s love can draw on </a:t>
            </a:r>
            <a:r>
              <a:rPr lang="en-US" sz="900" dirty="0" smtClean="0">
                <a:latin typeface="Arial Narrow" pitchFamily="34" charset="0"/>
              </a:rPr>
              <a:t>the mind </a:t>
            </a:r>
            <a:r>
              <a:rPr lang="en-US" sz="900" dirty="0">
                <a:latin typeface="Arial Narrow" pitchFamily="34" charset="0"/>
              </a:rPr>
              <a:t>full of God’s word, timely blessings flow </a:t>
            </a:r>
            <a:r>
              <a:rPr lang="en-US" sz="900" dirty="0" smtClean="0">
                <a:latin typeface="Arial Narrow" pitchFamily="34" charset="0"/>
              </a:rPr>
              <a:t>from the </a:t>
            </a:r>
            <a:r>
              <a:rPr lang="en-US" sz="900" dirty="0">
                <a:latin typeface="Arial Narrow" pitchFamily="34" charset="0"/>
              </a:rPr>
              <a:t>mouth</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COMMUNICATING THE GOSPEL TO UNBELIEVERS - </a:t>
            </a:r>
            <a:r>
              <a:rPr lang="en-US" sz="900" dirty="0">
                <a:latin typeface="Arial Narrow" pitchFamily="34" charset="0"/>
              </a:rPr>
              <a:t>Actual verses of the Bible have their </a:t>
            </a:r>
            <a:r>
              <a:rPr lang="en-US" sz="900" dirty="0" smtClean="0">
                <a:latin typeface="Arial Narrow" pitchFamily="34" charset="0"/>
              </a:rPr>
              <a:t>own penetrating </a:t>
            </a:r>
            <a:r>
              <a:rPr lang="en-US" sz="900" dirty="0">
                <a:latin typeface="Arial Narrow" pitchFamily="34" charset="0"/>
              </a:rPr>
              <a:t>power. And when they come from </a:t>
            </a:r>
            <a:r>
              <a:rPr lang="en-US" sz="900" dirty="0" smtClean="0">
                <a:latin typeface="Arial Narrow" pitchFamily="34" charset="0"/>
              </a:rPr>
              <a:t>our heart</a:t>
            </a:r>
            <a:r>
              <a:rPr lang="en-US" sz="900" dirty="0">
                <a:latin typeface="Arial Narrow" pitchFamily="34" charset="0"/>
              </a:rPr>
              <a:t>, as well as from the Book, the witness is </a:t>
            </a:r>
            <a:r>
              <a:rPr lang="en-US" sz="900" dirty="0" smtClean="0">
                <a:latin typeface="Arial Narrow" pitchFamily="34" charset="0"/>
              </a:rPr>
              <a:t>given that </a:t>
            </a:r>
            <a:r>
              <a:rPr lang="en-US" sz="900" dirty="0">
                <a:latin typeface="Arial Narrow" pitchFamily="34" charset="0"/>
              </a:rPr>
              <a:t>they are precious enough to learn</a:t>
            </a:r>
            <a:r>
              <a:rPr lang="en-US" sz="900" dirty="0" smtClean="0">
                <a:latin typeface="Arial Narrow" pitchFamily="34" charset="0"/>
              </a:rPr>
              <a:t>.</a:t>
            </a:r>
          </a:p>
          <a:p>
            <a:endParaRPr lang="en-US" sz="900" dirty="0">
              <a:latin typeface="Arial Narrow" pitchFamily="34" charset="0"/>
            </a:endParaRPr>
          </a:p>
          <a:p>
            <a:r>
              <a:rPr lang="en-US" sz="900" dirty="0" smtClean="0">
                <a:latin typeface="Arial Narrow" pitchFamily="34" charset="0"/>
              </a:rPr>
              <a:t>COMMUNION WITH GOD IN THE ENJOYMENT OF HIS PERSON AND WAYS - </a:t>
            </a:r>
            <a:r>
              <a:rPr lang="en-US" sz="900" dirty="0">
                <a:latin typeface="Arial Narrow" pitchFamily="34" charset="0"/>
              </a:rPr>
              <a:t>The way we </a:t>
            </a:r>
            <a:r>
              <a:rPr lang="en-US" sz="900" dirty="0" smtClean="0">
                <a:latin typeface="Arial Narrow" pitchFamily="34" charset="0"/>
              </a:rPr>
              <a:t>commune with </a:t>
            </a:r>
            <a:r>
              <a:rPr lang="en-US" sz="900" dirty="0">
                <a:latin typeface="Arial Narrow" pitchFamily="34" charset="0"/>
              </a:rPr>
              <a:t>(that is, fellowship with) God is by </a:t>
            </a:r>
            <a:r>
              <a:rPr lang="en-US" sz="900" dirty="0" smtClean="0">
                <a:latin typeface="Arial Narrow" pitchFamily="34" charset="0"/>
              </a:rPr>
              <a:t>meditating on </a:t>
            </a:r>
            <a:r>
              <a:rPr lang="en-US" sz="900" dirty="0">
                <a:latin typeface="Arial Narrow" pitchFamily="34" charset="0"/>
              </a:rPr>
              <a:t>his attributes and expressing to him our </a:t>
            </a:r>
            <a:r>
              <a:rPr lang="en-US" sz="900" dirty="0" smtClean="0">
                <a:latin typeface="Arial Narrow" pitchFamily="34" charset="0"/>
              </a:rPr>
              <a:t>thanks and </a:t>
            </a:r>
            <a:r>
              <a:rPr lang="en-US" sz="900" dirty="0">
                <a:latin typeface="Arial Narrow" pitchFamily="34" charset="0"/>
              </a:rPr>
              <a:t>admiration and love, and seeking his help to </a:t>
            </a:r>
            <a:r>
              <a:rPr lang="en-US" sz="900" dirty="0" smtClean="0">
                <a:latin typeface="Arial Narrow" pitchFamily="34" charset="0"/>
              </a:rPr>
              <a:t>live a </a:t>
            </a:r>
            <a:r>
              <a:rPr lang="en-US" sz="900" dirty="0">
                <a:latin typeface="Arial Narrow" pitchFamily="34" charset="0"/>
              </a:rPr>
              <a:t>life that reflects the value of these attributes.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1 :: Isaiah 52:13-15</a:t>
            </a:r>
            <a:endParaRPr lang="en-US" sz="1100" b="1" dirty="0">
              <a:latin typeface="Arial Narrow" pitchFamily="34" charset="0"/>
              <a:cs typeface="Arial" pitchFamily="34" charset="0"/>
            </a:endParaRPr>
          </a:p>
        </p:txBody>
      </p:sp>
      <p:sp>
        <p:nvSpPr>
          <p:cNvPr id="14" name="Rectangle 13"/>
          <p:cNvSpPr/>
          <p:nvPr/>
        </p:nvSpPr>
        <p:spPr>
          <a:xfrm>
            <a:off x="35814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2 :: </a:t>
            </a:r>
            <a:r>
              <a:rPr lang="en-US" sz="1100" b="1" dirty="0">
                <a:latin typeface="Arial Narrow" pitchFamily="34" charset="0"/>
                <a:cs typeface="Arial" pitchFamily="34" charset="0"/>
              </a:rPr>
              <a:t>Isaiah </a:t>
            </a:r>
            <a:r>
              <a:rPr lang="en-US" sz="1100" b="1" dirty="0" smtClean="0">
                <a:latin typeface="Arial Narrow" pitchFamily="34" charset="0"/>
                <a:cs typeface="Arial" pitchFamily="34" charset="0"/>
              </a:rPr>
              <a:t>53:1-3</a:t>
            </a:r>
            <a:endParaRPr lang="en-US" sz="1100" b="1" dirty="0">
              <a:latin typeface="Arial Narrow" pitchFamily="34" charset="0"/>
              <a:cs typeface="Arial" pitchFamily="34" charset="0"/>
            </a:endParaRPr>
          </a:p>
        </p:txBody>
      </p:sp>
      <p:sp>
        <p:nvSpPr>
          <p:cNvPr id="15" name="Rectangle 14"/>
          <p:cNvSpPr/>
          <p:nvPr/>
        </p:nvSpPr>
        <p:spPr>
          <a:xfrm>
            <a:off x="2286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3 :: </a:t>
            </a:r>
            <a:r>
              <a:rPr lang="en-US" sz="1100" b="1" dirty="0">
                <a:latin typeface="Arial Narrow" pitchFamily="34" charset="0"/>
                <a:cs typeface="Arial" pitchFamily="34" charset="0"/>
              </a:rPr>
              <a:t>Isaiah </a:t>
            </a:r>
            <a:r>
              <a:rPr lang="en-US" sz="1100" b="1" dirty="0" smtClean="0">
                <a:latin typeface="Arial Narrow" pitchFamily="34" charset="0"/>
                <a:cs typeface="Arial" pitchFamily="34" charset="0"/>
              </a:rPr>
              <a:t>53:4-6</a:t>
            </a:r>
            <a:endParaRPr lang="en-US" sz="1100" b="1" dirty="0">
              <a:latin typeface="Arial Narrow" pitchFamily="34" charset="0"/>
              <a:cs typeface="Arial" pitchFamily="34" charset="0"/>
            </a:endParaRPr>
          </a:p>
        </p:txBody>
      </p:sp>
      <p:sp>
        <p:nvSpPr>
          <p:cNvPr id="16" name="Rectangle 15"/>
          <p:cNvSpPr/>
          <p:nvPr/>
        </p:nvSpPr>
        <p:spPr>
          <a:xfrm>
            <a:off x="3581400" y="457200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4 :: </a:t>
            </a:r>
            <a:r>
              <a:rPr lang="en-US" sz="1100" b="1" dirty="0">
                <a:latin typeface="Arial Narrow" pitchFamily="34" charset="0"/>
                <a:cs typeface="Arial" pitchFamily="34" charset="0"/>
              </a:rPr>
              <a:t>Isaiah </a:t>
            </a:r>
            <a:r>
              <a:rPr lang="en-US" sz="1100" b="1" dirty="0" smtClean="0">
                <a:latin typeface="Arial Narrow" pitchFamily="34" charset="0"/>
                <a:cs typeface="Arial" pitchFamily="34" charset="0"/>
              </a:rPr>
              <a:t>53:7-9</a:t>
            </a:r>
            <a:endParaRPr lang="en-US" sz="1100" b="1" dirty="0">
              <a:latin typeface="Arial Narrow"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92688045"/>
              </p:ext>
            </p:extLst>
          </p:nvPr>
        </p:nvGraphicFramePr>
        <p:xfrm>
          <a:off x="304801" y="651332"/>
          <a:ext cx="2659380" cy="3844469"/>
        </p:xfrm>
        <a:graphic>
          <a:graphicData uri="http://schemas.openxmlformats.org/drawingml/2006/table">
            <a:tbl>
              <a:tblPr/>
              <a:tblGrid>
                <a:gridCol w="238661"/>
                <a:gridCol w="2420719"/>
              </a:tblGrid>
              <a:tr h="707883">
                <a:tc>
                  <a:txBody>
                    <a:bodyPr/>
                    <a:lstStyle/>
                    <a:p>
                      <a:pPr algn="ctr" fontAlgn="ctr"/>
                      <a:r>
                        <a:rPr lang="en-US" sz="1100" b="0" i="0" u="none" strike="noStrike" dirty="0">
                          <a:solidFill>
                            <a:srgbClr val="000000"/>
                          </a:solidFill>
                          <a:effectLst/>
                          <a:latin typeface="Arial Narrow"/>
                        </a:rPr>
                        <a:t>13</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Behold, my servant shall act wisely; </a:t>
                      </a:r>
                      <a:r>
                        <a:rPr lang="en-US" sz="1100" b="0" i="0" u="none" strike="noStrike" dirty="0" smtClean="0">
                          <a:solidFill>
                            <a:srgbClr val="000000"/>
                          </a:solidFill>
                          <a:effectLst/>
                          <a:latin typeface="Arial Narrow"/>
                        </a:rPr>
                        <a:t>he </a:t>
                      </a:r>
                      <a:r>
                        <a:rPr lang="en-US" sz="1100" b="0" i="0" u="none" strike="noStrike" dirty="0">
                          <a:solidFill>
                            <a:srgbClr val="000000"/>
                          </a:solidFill>
                          <a:effectLst/>
                          <a:latin typeface="Arial Narrow"/>
                        </a:rPr>
                        <a:t>shall be high and lifted up, </a:t>
                      </a:r>
                      <a:r>
                        <a:rPr lang="en-US" sz="1100" b="0" i="0" u="none" strike="noStrike" dirty="0" smtClean="0">
                          <a:solidFill>
                            <a:srgbClr val="000000"/>
                          </a:solidFill>
                          <a:effectLst/>
                          <a:latin typeface="Arial Narrow"/>
                        </a:rPr>
                        <a:t>and </a:t>
                      </a:r>
                      <a:r>
                        <a:rPr lang="en-US" sz="1100" b="0" i="0" u="none" strike="noStrike" dirty="0">
                          <a:solidFill>
                            <a:srgbClr val="000000"/>
                          </a:solidFill>
                          <a:effectLst/>
                          <a:latin typeface="Arial Narrow"/>
                        </a:rPr>
                        <a:t>shall be exalted.</a:t>
                      </a:r>
                    </a:p>
                  </a:txBody>
                  <a:tcPr marL="9525" marR="9525" marT="9525" marB="0" anchor="ctr">
                    <a:lnL>
                      <a:noFill/>
                    </a:lnL>
                    <a:lnR>
                      <a:noFill/>
                    </a:lnR>
                    <a:lnT>
                      <a:noFill/>
                    </a:lnT>
                    <a:lnB>
                      <a:noFill/>
                    </a:lnB>
                  </a:tcPr>
                </a:tc>
              </a:tr>
              <a:tr h="1396211">
                <a:tc>
                  <a:txBody>
                    <a:bodyPr/>
                    <a:lstStyle/>
                    <a:p>
                      <a:pPr algn="ctr" fontAlgn="ctr"/>
                      <a:r>
                        <a:rPr lang="en-US" sz="1100" b="0" i="0" u="none" strike="noStrike" dirty="0">
                          <a:solidFill>
                            <a:srgbClr val="000000"/>
                          </a:solidFill>
                          <a:effectLst/>
                          <a:latin typeface="Arial Narrow"/>
                        </a:rPr>
                        <a:t>14</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As many were astonished at you— </a:t>
                      </a:r>
                      <a:r>
                        <a:rPr lang="en-US" sz="1100" b="0" i="0" u="none" strike="noStrike" dirty="0" smtClean="0">
                          <a:solidFill>
                            <a:srgbClr val="000000"/>
                          </a:solidFill>
                          <a:effectLst/>
                          <a:latin typeface="Arial Narrow"/>
                        </a:rPr>
                        <a:t>his </a:t>
                      </a:r>
                      <a:r>
                        <a:rPr lang="en-US" sz="1100" b="0" i="0" u="none" strike="noStrike" dirty="0">
                          <a:solidFill>
                            <a:srgbClr val="000000"/>
                          </a:solidFill>
                          <a:effectLst/>
                          <a:latin typeface="Arial Narrow"/>
                        </a:rPr>
                        <a:t>appearance was so marred, </a:t>
                      </a:r>
                      <a:r>
                        <a:rPr lang="en-US" sz="1100" b="0" i="0" u="none" strike="noStrike" dirty="0" smtClean="0">
                          <a:solidFill>
                            <a:srgbClr val="000000"/>
                          </a:solidFill>
                          <a:effectLst/>
                          <a:latin typeface="Arial Narrow"/>
                        </a:rPr>
                        <a:t>beyond </a:t>
                      </a:r>
                      <a:r>
                        <a:rPr lang="en-US" sz="1100" b="0" i="0" u="none" strike="noStrike" dirty="0">
                          <a:solidFill>
                            <a:srgbClr val="000000"/>
                          </a:solidFill>
                          <a:effectLst/>
                          <a:latin typeface="Arial Narrow"/>
                        </a:rPr>
                        <a:t>human semblance, </a:t>
                      </a:r>
                      <a:r>
                        <a:rPr lang="en-US" sz="1100" b="0" i="0" u="none" strike="noStrike" dirty="0" smtClean="0">
                          <a:solidFill>
                            <a:srgbClr val="000000"/>
                          </a:solidFill>
                          <a:effectLst/>
                          <a:latin typeface="Arial Narrow"/>
                        </a:rPr>
                        <a:t>and </a:t>
                      </a:r>
                      <a:r>
                        <a:rPr lang="en-US" sz="1100" b="0" i="0" u="none" strike="noStrike" dirty="0">
                          <a:solidFill>
                            <a:srgbClr val="000000"/>
                          </a:solidFill>
                          <a:effectLst/>
                          <a:latin typeface="Arial Narrow"/>
                        </a:rPr>
                        <a:t>his form beyond that </a:t>
                      </a:r>
                      <a:r>
                        <a:rPr lang="en-US" sz="1100" b="0" i="0" u="none" strike="noStrike" dirty="0" smtClean="0">
                          <a:solidFill>
                            <a:srgbClr val="000000"/>
                          </a:solidFill>
                          <a:effectLst/>
                          <a:latin typeface="Arial Narrow"/>
                        </a:rPr>
                        <a:t>of </a:t>
                      </a:r>
                      <a:r>
                        <a:rPr lang="en-US" sz="1100" b="0" i="0" u="none" strike="noStrike" dirty="0">
                          <a:solidFill>
                            <a:srgbClr val="000000"/>
                          </a:solidFill>
                          <a:effectLst/>
                          <a:latin typeface="Arial Narrow"/>
                        </a:rPr>
                        <a:t>the children of mankind—</a:t>
                      </a:r>
                    </a:p>
                  </a:txBody>
                  <a:tcPr marL="9525" marR="9525" marT="9525" marB="0" anchor="ctr">
                    <a:lnL>
                      <a:noFill/>
                    </a:lnL>
                    <a:lnR>
                      <a:noFill/>
                    </a:lnR>
                    <a:lnT>
                      <a:noFill/>
                    </a:lnT>
                    <a:lnB>
                      <a:noFill/>
                    </a:lnB>
                  </a:tcPr>
                </a:tc>
              </a:tr>
              <a:tr h="1740375">
                <a:tc>
                  <a:txBody>
                    <a:bodyPr/>
                    <a:lstStyle/>
                    <a:p>
                      <a:pPr algn="ctr" fontAlgn="ctr"/>
                      <a:r>
                        <a:rPr lang="en-US" sz="1100" b="0" i="0" u="none" strike="noStrike" dirty="0">
                          <a:solidFill>
                            <a:srgbClr val="000000"/>
                          </a:solidFill>
                          <a:effectLst/>
                          <a:latin typeface="Arial Narrow"/>
                        </a:rPr>
                        <a:t>15</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so shall he sprinkle many nations; </a:t>
                      </a:r>
                      <a:r>
                        <a:rPr lang="en-US" sz="1100" b="0" i="0" u="none" strike="noStrike" dirty="0" smtClean="0">
                          <a:solidFill>
                            <a:srgbClr val="000000"/>
                          </a:solidFill>
                          <a:effectLst/>
                          <a:latin typeface="Arial Narrow"/>
                        </a:rPr>
                        <a:t>kings </a:t>
                      </a:r>
                      <a:r>
                        <a:rPr lang="en-US" sz="1100" b="0" i="0" u="none" strike="noStrike" dirty="0">
                          <a:solidFill>
                            <a:srgbClr val="000000"/>
                          </a:solidFill>
                          <a:effectLst/>
                          <a:latin typeface="Arial Narrow"/>
                        </a:rPr>
                        <a:t>shall shut their mouths because of him; </a:t>
                      </a:r>
                      <a:r>
                        <a:rPr lang="en-US" sz="1100" b="0" i="0" u="none" strike="noStrike" dirty="0" smtClean="0">
                          <a:solidFill>
                            <a:srgbClr val="000000"/>
                          </a:solidFill>
                          <a:effectLst/>
                          <a:latin typeface="Arial Narrow"/>
                        </a:rPr>
                        <a:t>for </a:t>
                      </a:r>
                      <a:r>
                        <a:rPr lang="en-US" sz="1100" b="0" i="0" u="none" strike="noStrike" dirty="0">
                          <a:solidFill>
                            <a:srgbClr val="000000"/>
                          </a:solidFill>
                          <a:effectLst/>
                          <a:latin typeface="Arial Narrow"/>
                        </a:rPr>
                        <a:t>that which has not been told them they see, and that which they have not heard they </a:t>
                      </a:r>
                      <a:r>
                        <a:rPr lang="en-US" sz="1100" b="0" i="0" u="none" strike="noStrike" dirty="0" smtClean="0">
                          <a:solidFill>
                            <a:srgbClr val="000000"/>
                          </a:solidFill>
                          <a:effectLst/>
                          <a:latin typeface="Arial Narrow"/>
                        </a:rPr>
                        <a:t>understand</a:t>
                      </a:r>
                      <a:r>
                        <a:rPr lang="en-US" sz="1100" b="0" i="0" u="none" strike="noStrike" dirty="0">
                          <a:solidFill>
                            <a:srgbClr val="000000"/>
                          </a:solidFill>
                          <a:effectLst/>
                          <a:latin typeface="Arial Narrow"/>
                        </a:rPr>
                        <a:t>.</a:t>
                      </a:r>
                    </a:p>
                  </a:txBody>
                  <a:tcPr marL="9525" marR="9525" marT="9525" marB="0" anchor="ctr">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90848683"/>
              </p:ext>
            </p:extLst>
          </p:nvPr>
        </p:nvGraphicFramePr>
        <p:xfrm>
          <a:off x="3695700" y="649603"/>
          <a:ext cx="2590800" cy="3846198"/>
        </p:xfrm>
        <a:graphic>
          <a:graphicData uri="http://schemas.openxmlformats.org/drawingml/2006/table">
            <a:tbl>
              <a:tblPr/>
              <a:tblGrid>
                <a:gridCol w="190500"/>
                <a:gridCol w="2400300"/>
              </a:tblGrid>
              <a:tr h="1052520">
                <a:tc>
                  <a:txBody>
                    <a:bodyPr/>
                    <a:lstStyle/>
                    <a:p>
                      <a:pPr algn="ctr" fontAlgn="ctr"/>
                      <a:r>
                        <a:rPr lang="en-US" sz="1100" b="0" i="0" u="none" strike="noStrike" dirty="0">
                          <a:solidFill>
                            <a:srgbClr val="000000"/>
                          </a:solidFill>
                          <a:effectLst/>
                          <a:latin typeface="Arial Narrow"/>
                        </a:rPr>
                        <a:t>1</a:t>
                      </a:r>
                    </a:p>
                  </a:txBody>
                  <a:tcPr marL="9525" marR="9525" marT="9525" marB="0" anchor="ctr">
                    <a:lnL>
                      <a:noFill/>
                    </a:lnL>
                    <a:lnR>
                      <a:noFill/>
                    </a:lnR>
                    <a:lnT>
                      <a:noFill/>
                    </a:lnT>
                    <a:lnB>
                      <a:noFill/>
                    </a:lnB>
                  </a:tcPr>
                </a:tc>
                <a:tc>
                  <a:txBody>
                    <a:bodyPr/>
                    <a:lstStyle/>
                    <a:p>
                      <a:pPr algn="l" fontAlgn="ctr"/>
                      <a:r>
                        <a:rPr lang="en-US" sz="1100" b="0" i="0" u="none" strike="noStrike">
                          <a:solidFill>
                            <a:srgbClr val="000000"/>
                          </a:solidFill>
                          <a:effectLst/>
                          <a:latin typeface="Arial Narrow"/>
                        </a:rPr>
                        <a:t>Who has believed what he has heard from us? And to whom has the arm of the LORD been revealed?</a:t>
                      </a:r>
                    </a:p>
                  </a:txBody>
                  <a:tcPr marL="9525" marR="9525" marT="9525" marB="0" anchor="ctr">
                    <a:lnL>
                      <a:noFill/>
                    </a:lnL>
                    <a:lnR>
                      <a:noFill/>
                    </a:lnR>
                    <a:lnT>
                      <a:noFill/>
                    </a:lnT>
                    <a:lnB>
                      <a:noFill/>
                    </a:lnB>
                  </a:tcPr>
                </a:tc>
              </a:tr>
              <a:tr h="1396839">
                <a:tc>
                  <a:txBody>
                    <a:bodyPr/>
                    <a:lstStyle/>
                    <a:p>
                      <a:pPr algn="ctr" fontAlgn="ctr"/>
                      <a:r>
                        <a:rPr lang="en-US" sz="1100" b="0" i="0" u="none" strike="noStrike">
                          <a:solidFill>
                            <a:srgbClr val="000000"/>
                          </a:solidFill>
                          <a:effectLst/>
                          <a:latin typeface="Arial Narrow"/>
                        </a:rPr>
                        <a:t>2</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For he grew up before him like a young plant, </a:t>
                      </a:r>
                      <a:r>
                        <a:rPr lang="en-US" sz="1100" b="0" i="0" u="none" strike="noStrike" dirty="0" smtClean="0">
                          <a:solidFill>
                            <a:srgbClr val="000000"/>
                          </a:solidFill>
                          <a:effectLst/>
                          <a:latin typeface="Arial Narrow"/>
                        </a:rPr>
                        <a:t>and </a:t>
                      </a:r>
                      <a:r>
                        <a:rPr lang="en-US" sz="1100" b="0" i="0" u="none" strike="noStrike" dirty="0">
                          <a:solidFill>
                            <a:srgbClr val="000000"/>
                          </a:solidFill>
                          <a:effectLst/>
                          <a:latin typeface="Arial Narrow"/>
                        </a:rPr>
                        <a:t>like a root out of dry ground; </a:t>
                      </a:r>
                      <a:r>
                        <a:rPr lang="en-US" sz="1100" b="0" i="0" u="none" strike="noStrike" dirty="0" smtClean="0">
                          <a:solidFill>
                            <a:srgbClr val="000000"/>
                          </a:solidFill>
                          <a:effectLst/>
                          <a:latin typeface="Arial Narrow"/>
                        </a:rPr>
                        <a:t>he </a:t>
                      </a:r>
                      <a:r>
                        <a:rPr lang="en-US" sz="1100" b="0" i="0" u="none" strike="noStrike" dirty="0">
                          <a:solidFill>
                            <a:srgbClr val="000000"/>
                          </a:solidFill>
                          <a:effectLst/>
                          <a:latin typeface="Arial Narrow"/>
                        </a:rPr>
                        <a:t>had no form or majesty that we should look </a:t>
                      </a:r>
                      <a:r>
                        <a:rPr lang="en-US" sz="1100" b="0" i="0" u="none" strike="noStrike" dirty="0" smtClean="0">
                          <a:solidFill>
                            <a:srgbClr val="000000"/>
                          </a:solidFill>
                          <a:effectLst/>
                          <a:latin typeface="Arial Narrow"/>
                        </a:rPr>
                        <a:t>at </a:t>
                      </a:r>
                      <a:r>
                        <a:rPr lang="en-US" sz="1100" b="0" i="0" u="none" strike="noStrike" dirty="0">
                          <a:solidFill>
                            <a:srgbClr val="000000"/>
                          </a:solidFill>
                          <a:effectLst/>
                          <a:latin typeface="Arial Narrow"/>
                        </a:rPr>
                        <a:t>him, </a:t>
                      </a:r>
                      <a:r>
                        <a:rPr lang="en-US" sz="1100" b="0" i="0" u="none" strike="noStrike" dirty="0" smtClean="0">
                          <a:solidFill>
                            <a:srgbClr val="000000"/>
                          </a:solidFill>
                          <a:effectLst/>
                          <a:latin typeface="Arial Narrow"/>
                        </a:rPr>
                        <a:t>and </a:t>
                      </a:r>
                      <a:r>
                        <a:rPr lang="en-US" sz="1100" b="0" i="0" u="none" strike="noStrike" dirty="0">
                          <a:solidFill>
                            <a:srgbClr val="000000"/>
                          </a:solidFill>
                          <a:effectLst/>
                          <a:latin typeface="Arial Narrow"/>
                        </a:rPr>
                        <a:t>no beauty that we should desire him.</a:t>
                      </a:r>
                    </a:p>
                  </a:txBody>
                  <a:tcPr marL="9525" marR="9525" marT="9525" marB="0" anchor="ctr">
                    <a:lnL>
                      <a:noFill/>
                    </a:lnL>
                    <a:lnR>
                      <a:noFill/>
                    </a:lnR>
                    <a:lnT>
                      <a:noFill/>
                    </a:lnT>
                    <a:lnB>
                      <a:noFill/>
                    </a:lnB>
                  </a:tcPr>
                </a:tc>
              </a:tr>
              <a:tr h="1396839">
                <a:tc>
                  <a:txBody>
                    <a:bodyPr/>
                    <a:lstStyle/>
                    <a:p>
                      <a:pPr algn="ctr" fontAlgn="ctr"/>
                      <a:r>
                        <a:rPr lang="en-US" sz="1100" b="0" i="0" u="none" strike="noStrike">
                          <a:solidFill>
                            <a:srgbClr val="000000"/>
                          </a:solidFill>
                          <a:effectLst/>
                          <a:latin typeface="Arial Narrow"/>
                        </a:rPr>
                        <a:t>3</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He was despised and rejected by men; a man of sorrows, and acquainted with grief; and as one from whom men hide their faces he was despised, and we esteemed him not.</a:t>
                      </a:r>
                    </a:p>
                  </a:txBody>
                  <a:tcPr marL="9525" marR="9525" marT="9525" marB="0" anchor="ctr">
                    <a:lnL>
                      <a:noFill/>
                    </a:lnL>
                    <a:lnR>
                      <a:noFill/>
                    </a:lnR>
                    <a:lnT>
                      <a:noFill/>
                    </a:lnT>
                    <a:lnB>
                      <a:noFill/>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03190243"/>
              </p:ext>
            </p:extLst>
          </p:nvPr>
        </p:nvGraphicFramePr>
        <p:xfrm>
          <a:off x="304800" y="4876801"/>
          <a:ext cx="2667000" cy="3809999"/>
        </p:xfrm>
        <a:graphic>
          <a:graphicData uri="http://schemas.openxmlformats.org/drawingml/2006/table">
            <a:tbl>
              <a:tblPr/>
              <a:tblGrid>
                <a:gridCol w="251603"/>
                <a:gridCol w="2415397"/>
              </a:tblGrid>
              <a:tr h="1114011">
                <a:tc>
                  <a:txBody>
                    <a:bodyPr/>
                    <a:lstStyle/>
                    <a:p>
                      <a:pPr algn="ctr" fontAlgn="ctr"/>
                      <a:r>
                        <a:rPr lang="en-US" sz="1100" b="0" i="0" u="none" strike="noStrike" dirty="0">
                          <a:solidFill>
                            <a:srgbClr val="000000"/>
                          </a:solidFill>
                          <a:effectLst/>
                          <a:latin typeface="Arial Narrow"/>
                        </a:rPr>
                        <a:t>4</a:t>
                      </a:r>
                    </a:p>
                  </a:txBody>
                  <a:tcPr marL="9525" marR="9525" marT="9525" marB="0" anchor="ctr">
                    <a:lnL>
                      <a:noFill/>
                    </a:lnL>
                    <a:lnR>
                      <a:noFill/>
                    </a:lnR>
                    <a:lnT>
                      <a:noFill/>
                    </a:lnT>
                    <a:lnB>
                      <a:noFill/>
                    </a:lnB>
                  </a:tcPr>
                </a:tc>
                <a:tc>
                  <a:txBody>
                    <a:bodyPr/>
                    <a:lstStyle/>
                    <a:p>
                      <a:pPr algn="l" fontAlgn="ctr"/>
                      <a:r>
                        <a:rPr lang="en-US" sz="1100" b="0" i="0" u="none" strike="noStrike">
                          <a:solidFill>
                            <a:srgbClr val="000000"/>
                          </a:solidFill>
                          <a:effectLst/>
                          <a:latin typeface="Arial Narrow"/>
                        </a:rPr>
                        <a:t>Surely he has borne our griefs and carried our sorrows; yet we esteemed him stricken, smitten by God, and afflicted.</a:t>
                      </a:r>
                    </a:p>
                  </a:txBody>
                  <a:tcPr marL="9525" marR="9525" marT="9525" marB="0" anchor="ctr">
                    <a:lnL>
                      <a:noFill/>
                    </a:lnL>
                    <a:lnR>
                      <a:noFill/>
                    </a:lnR>
                    <a:lnT>
                      <a:noFill/>
                    </a:lnT>
                    <a:lnB>
                      <a:noFill/>
                    </a:lnB>
                  </a:tcPr>
                </a:tc>
              </a:tr>
              <a:tr h="1478446">
                <a:tc>
                  <a:txBody>
                    <a:bodyPr/>
                    <a:lstStyle/>
                    <a:p>
                      <a:pPr algn="ctr" fontAlgn="ctr"/>
                      <a:r>
                        <a:rPr lang="en-US" sz="1100" b="0" i="0" u="none" strike="noStrike">
                          <a:solidFill>
                            <a:srgbClr val="000000"/>
                          </a:solidFill>
                          <a:effectLst/>
                          <a:latin typeface="Arial Narrow"/>
                        </a:rPr>
                        <a:t>5</a:t>
                      </a:r>
                    </a:p>
                  </a:txBody>
                  <a:tcPr marL="9525" marR="9525" marT="9525" marB="0" anchor="ctr">
                    <a:lnL>
                      <a:noFill/>
                    </a:lnL>
                    <a:lnR>
                      <a:noFill/>
                    </a:lnR>
                    <a:lnT>
                      <a:noFill/>
                    </a:lnT>
                    <a:lnB>
                      <a:noFill/>
                    </a:lnB>
                  </a:tcPr>
                </a:tc>
                <a:tc>
                  <a:txBody>
                    <a:bodyPr/>
                    <a:lstStyle/>
                    <a:p>
                      <a:pPr algn="l" fontAlgn="ctr"/>
                      <a:r>
                        <a:rPr lang="en-US" sz="1100" b="0" i="0" u="none" strike="noStrike">
                          <a:solidFill>
                            <a:srgbClr val="000000"/>
                          </a:solidFill>
                          <a:effectLst/>
                          <a:latin typeface="Arial Narrow"/>
                        </a:rPr>
                        <a:t>But he was pierced for our transgressions; he was crushed for our iniquities; upon him was the chastisement that brought us peace, and with his wounds we are healed.</a:t>
                      </a:r>
                    </a:p>
                  </a:txBody>
                  <a:tcPr marL="9525" marR="9525" marT="9525" marB="0" anchor="ctr">
                    <a:lnL>
                      <a:noFill/>
                    </a:lnL>
                    <a:lnR>
                      <a:noFill/>
                    </a:lnR>
                    <a:lnT>
                      <a:noFill/>
                    </a:lnT>
                    <a:lnB>
                      <a:noFill/>
                    </a:lnB>
                  </a:tcPr>
                </a:tc>
              </a:tr>
              <a:tr h="1217542">
                <a:tc>
                  <a:txBody>
                    <a:bodyPr/>
                    <a:lstStyle/>
                    <a:p>
                      <a:pPr algn="ctr" fontAlgn="ctr"/>
                      <a:r>
                        <a:rPr lang="en-US" sz="1100" b="0" i="0" u="none" strike="noStrike">
                          <a:solidFill>
                            <a:srgbClr val="000000"/>
                          </a:solidFill>
                          <a:effectLst/>
                          <a:latin typeface="Arial Narrow"/>
                        </a:rPr>
                        <a:t>6</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All we like sheep have gone astray; we have turned—every one—to his own way; and the LORD has laid on him the iniquity of us all.</a:t>
                      </a:r>
                    </a:p>
                  </a:txBody>
                  <a:tcPr marL="9525" marR="9525" marT="9525" marB="0" anchor="ctr">
                    <a:lnL>
                      <a:noFill/>
                    </a:lnL>
                    <a:lnR>
                      <a:noFill/>
                    </a:lnR>
                    <a:lnT>
                      <a:noFill/>
                    </a:lnT>
                    <a:lnB>
                      <a:noFill/>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056309625"/>
              </p:ext>
            </p:extLst>
          </p:nvPr>
        </p:nvGraphicFramePr>
        <p:xfrm>
          <a:off x="3657600" y="4876800"/>
          <a:ext cx="2667000" cy="3810000"/>
        </p:xfrm>
        <a:graphic>
          <a:graphicData uri="http://schemas.openxmlformats.org/drawingml/2006/table">
            <a:tbl>
              <a:tblPr/>
              <a:tblGrid>
                <a:gridCol w="251603"/>
                <a:gridCol w="2415397"/>
              </a:tblGrid>
              <a:tr h="1173572">
                <a:tc>
                  <a:txBody>
                    <a:bodyPr/>
                    <a:lstStyle/>
                    <a:p>
                      <a:pPr algn="ctr" fontAlgn="ctr"/>
                      <a:r>
                        <a:rPr lang="en-US" sz="1100" b="0" i="0" u="none" strike="noStrike" dirty="0">
                          <a:solidFill>
                            <a:srgbClr val="000000"/>
                          </a:solidFill>
                          <a:effectLst/>
                          <a:latin typeface="Arial Narrow"/>
                        </a:rPr>
                        <a:t>7</a:t>
                      </a:r>
                    </a:p>
                  </a:txBody>
                  <a:tcPr marL="9525" marR="9525" marT="9525" marB="0" anchor="ctr">
                    <a:lnL>
                      <a:noFill/>
                    </a:lnL>
                    <a:lnR>
                      <a:noFill/>
                    </a:lnR>
                    <a:lnT>
                      <a:noFill/>
                    </a:lnT>
                    <a:lnB>
                      <a:noFill/>
                    </a:lnB>
                  </a:tcPr>
                </a:tc>
                <a:tc>
                  <a:txBody>
                    <a:bodyPr/>
                    <a:lstStyle/>
                    <a:p>
                      <a:pPr algn="l" fontAlgn="ctr"/>
                      <a:r>
                        <a:rPr lang="en-US" sz="1100" b="0" i="0" u="none" strike="noStrike">
                          <a:solidFill>
                            <a:srgbClr val="000000"/>
                          </a:solidFill>
                          <a:effectLst/>
                          <a:latin typeface="Arial Narrow"/>
                        </a:rPr>
                        <a:t>He was oppressed, and he was afflicted, yet he opened not his mouth; like a lamb that is led to the slaughter, and like a sheep that before its shearers is silent, so he opened not his mouth.</a:t>
                      </a:r>
                    </a:p>
                  </a:txBody>
                  <a:tcPr marL="9525" marR="9525" marT="9525" marB="0" anchor="ctr">
                    <a:lnL>
                      <a:noFill/>
                    </a:lnL>
                    <a:lnR>
                      <a:noFill/>
                    </a:lnR>
                    <a:lnT>
                      <a:noFill/>
                    </a:lnT>
                    <a:lnB>
                      <a:noFill/>
                    </a:lnB>
                  </a:tcPr>
                </a:tc>
              </a:tr>
              <a:tr h="1462856">
                <a:tc>
                  <a:txBody>
                    <a:bodyPr/>
                    <a:lstStyle/>
                    <a:p>
                      <a:pPr algn="ctr" fontAlgn="ctr"/>
                      <a:r>
                        <a:rPr lang="en-US" sz="1100" b="0" i="0" u="none" strike="noStrike">
                          <a:solidFill>
                            <a:srgbClr val="000000"/>
                          </a:solidFill>
                          <a:effectLst/>
                          <a:latin typeface="Arial Narrow"/>
                        </a:rPr>
                        <a:t>8</a:t>
                      </a:r>
                    </a:p>
                  </a:txBody>
                  <a:tcPr marL="9525" marR="9525" marT="9525" marB="0" anchor="ctr">
                    <a:lnL>
                      <a:noFill/>
                    </a:lnL>
                    <a:lnR>
                      <a:noFill/>
                    </a:lnR>
                    <a:lnT>
                      <a:noFill/>
                    </a:lnT>
                    <a:lnB>
                      <a:noFill/>
                    </a:lnB>
                  </a:tcPr>
                </a:tc>
                <a:tc>
                  <a:txBody>
                    <a:bodyPr/>
                    <a:lstStyle/>
                    <a:p>
                      <a:pPr algn="l" fontAlgn="ctr"/>
                      <a:r>
                        <a:rPr lang="en-US" sz="1100" b="0" i="0" u="none" strike="noStrike">
                          <a:solidFill>
                            <a:srgbClr val="000000"/>
                          </a:solidFill>
                          <a:effectLst/>
                          <a:latin typeface="Arial Narrow"/>
                        </a:rPr>
                        <a:t>By oppression and judgment he was taken away; and as for his generation, who considered that he was cut off out of the land of the living, stricken for the transgression of my people?</a:t>
                      </a:r>
                    </a:p>
                  </a:txBody>
                  <a:tcPr marL="9525" marR="9525" marT="9525" marB="0" anchor="ctr">
                    <a:lnL>
                      <a:noFill/>
                    </a:lnL>
                    <a:lnR>
                      <a:noFill/>
                    </a:lnR>
                    <a:lnT>
                      <a:noFill/>
                    </a:lnT>
                    <a:lnB>
                      <a:noFill/>
                    </a:lnB>
                  </a:tcPr>
                </a:tc>
              </a:tr>
              <a:tr h="1173572">
                <a:tc>
                  <a:txBody>
                    <a:bodyPr/>
                    <a:lstStyle/>
                    <a:p>
                      <a:pPr algn="ctr" fontAlgn="ctr"/>
                      <a:r>
                        <a:rPr lang="en-US" sz="1100" b="0" i="0" u="none" strike="noStrike">
                          <a:solidFill>
                            <a:srgbClr val="000000"/>
                          </a:solidFill>
                          <a:effectLst/>
                          <a:latin typeface="Arial Narrow"/>
                        </a:rPr>
                        <a:t>9</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And they made his grave with the wicked and with a rich man in his death, although he had done no violence, and there was no deceit in his mouth.</a:t>
                      </a:r>
                    </a:p>
                  </a:txBody>
                  <a:tcPr marL="9525" marR="9525" marT="9525" marB="0" anchor="ctr">
                    <a:lnL>
                      <a:noFill/>
                    </a:lnL>
                    <a:lnR>
                      <a:noFill/>
                    </a:lnR>
                    <a:lnT>
                      <a:noFill/>
                    </a:lnT>
                    <a:lnB>
                      <a:noFill/>
                    </a:lnB>
                  </a:tcPr>
                </a:tc>
              </a:tr>
            </a:tbl>
          </a:graphicData>
        </a:graphic>
      </p:graphicFrame>
      <p:sp>
        <p:nvSpPr>
          <p:cNvPr id="18" name="Rectangle 17"/>
          <p:cNvSpPr/>
          <p:nvPr/>
        </p:nvSpPr>
        <p:spPr>
          <a:xfrm>
            <a:off x="35814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9" name="Rectangle 18"/>
          <p:cNvSpPr/>
          <p:nvPr/>
        </p:nvSpPr>
        <p:spPr>
          <a:xfrm>
            <a:off x="228600" y="4572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20" name="Rectangle 19"/>
          <p:cNvSpPr/>
          <p:nvPr/>
        </p:nvSpPr>
        <p:spPr>
          <a:xfrm>
            <a:off x="3581400" y="38100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Tree>
    <p:extLst>
      <p:ext uri="{BB962C8B-B14F-4D97-AF65-F5344CB8AC3E}">
        <p14:creationId xmlns:p14="http://schemas.microsoft.com/office/powerpoint/2010/main" val="104139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73380"/>
            <a:ext cx="2819400" cy="4191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Narrow" pitchFamily="34" charset="0"/>
            </a:endParaRPr>
          </a:p>
        </p:txBody>
      </p:sp>
      <p:sp>
        <p:nvSpPr>
          <p:cNvPr id="13" name="Rectangle 12"/>
          <p:cNvSpPr/>
          <p:nvPr/>
        </p:nvSpPr>
        <p:spPr>
          <a:xfrm>
            <a:off x="228600" y="373380"/>
            <a:ext cx="2819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latin typeface="Arial Narrow" pitchFamily="34" charset="0"/>
                <a:cs typeface="Arial" pitchFamily="34" charset="0"/>
              </a:rPr>
              <a:t>Week </a:t>
            </a:r>
            <a:r>
              <a:rPr lang="en-US" sz="1100" b="1" dirty="0">
                <a:latin typeface="Arial Narrow" pitchFamily="34" charset="0"/>
                <a:cs typeface="Arial" pitchFamily="34" charset="0"/>
              </a:rPr>
              <a:t>5</a:t>
            </a:r>
            <a:r>
              <a:rPr lang="en-US" sz="1100" b="1" dirty="0" smtClean="0">
                <a:latin typeface="Arial Narrow" pitchFamily="34" charset="0"/>
                <a:cs typeface="Arial" pitchFamily="34" charset="0"/>
              </a:rPr>
              <a:t> :: </a:t>
            </a:r>
            <a:r>
              <a:rPr lang="en-US" sz="1100" b="1" dirty="0">
                <a:latin typeface="Arial Narrow" pitchFamily="34" charset="0"/>
                <a:cs typeface="Arial" pitchFamily="34" charset="0"/>
              </a:rPr>
              <a:t>Isaiah </a:t>
            </a:r>
            <a:r>
              <a:rPr lang="en-US" sz="1100" b="1" dirty="0" smtClean="0">
                <a:latin typeface="Arial Narrow" pitchFamily="34" charset="0"/>
                <a:cs typeface="Arial" pitchFamily="34" charset="0"/>
              </a:rPr>
              <a:t>53:10-12</a:t>
            </a:r>
            <a:endParaRPr lang="en-US" sz="1100" b="1" dirty="0">
              <a:latin typeface="Arial Narrow"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82736522"/>
              </p:ext>
            </p:extLst>
          </p:nvPr>
        </p:nvGraphicFramePr>
        <p:xfrm>
          <a:off x="304800" y="640080"/>
          <a:ext cx="2667000" cy="3855720"/>
        </p:xfrm>
        <a:graphic>
          <a:graphicData uri="http://schemas.openxmlformats.org/drawingml/2006/table">
            <a:tbl>
              <a:tblPr/>
              <a:tblGrid>
                <a:gridCol w="251603"/>
                <a:gridCol w="2415397"/>
              </a:tblGrid>
              <a:tr h="1205759">
                <a:tc>
                  <a:txBody>
                    <a:bodyPr/>
                    <a:lstStyle/>
                    <a:p>
                      <a:pPr algn="ctr" fontAlgn="ctr"/>
                      <a:r>
                        <a:rPr lang="en-US" sz="1100" b="0" i="0" u="none" strike="noStrike" dirty="0">
                          <a:solidFill>
                            <a:srgbClr val="000000"/>
                          </a:solidFill>
                          <a:effectLst/>
                          <a:latin typeface="Arial Narrow"/>
                        </a:rPr>
                        <a:t>10</a:t>
                      </a:r>
                    </a:p>
                  </a:txBody>
                  <a:tcPr marL="9525" marR="9525" marT="9525" marB="0" anchor="ctr">
                    <a:lnL>
                      <a:noFill/>
                    </a:lnL>
                    <a:lnR>
                      <a:noFill/>
                    </a:lnR>
                    <a:lnT>
                      <a:noFill/>
                    </a:lnT>
                    <a:lnB>
                      <a:noFill/>
                    </a:lnB>
                  </a:tcPr>
                </a:tc>
                <a:tc>
                  <a:txBody>
                    <a:bodyPr/>
                    <a:lstStyle/>
                    <a:p>
                      <a:pPr algn="l" fontAlgn="ctr"/>
                      <a:r>
                        <a:rPr lang="en-US" sz="1100" b="0" i="0" u="none" strike="noStrike">
                          <a:solidFill>
                            <a:srgbClr val="000000"/>
                          </a:solidFill>
                          <a:effectLst/>
                          <a:latin typeface="Arial Narrow"/>
                        </a:rPr>
                        <a:t>Yet it was the will of the LORD to crush him; he has put him to grief; when his soul makes an offering for guilt, he shall see his offspring; he shall prolong his days; the will of the LORD shall prosper in his hand.</a:t>
                      </a:r>
                    </a:p>
                  </a:txBody>
                  <a:tcPr marL="9525" marR="9525" marT="9525" marB="0" anchor="ctr">
                    <a:lnL>
                      <a:noFill/>
                    </a:lnL>
                    <a:lnR>
                      <a:noFill/>
                    </a:lnR>
                    <a:lnT>
                      <a:noFill/>
                    </a:lnT>
                    <a:lnB>
                      <a:noFill/>
                    </a:lnB>
                  </a:tcPr>
                </a:tc>
              </a:tr>
              <a:tr h="1205759">
                <a:tc>
                  <a:txBody>
                    <a:bodyPr/>
                    <a:lstStyle/>
                    <a:p>
                      <a:pPr algn="ctr" fontAlgn="ctr"/>
                      <a:r>
                        <a:rPr lang="en-US" sz="1100" b="0" i="0" u="none" strike="noStrike">
                          <a:solidFill>
                            <a:srgbClr val="000000"/>
                          </a:solidFill>
                          <a:effectLst/>
                          <a:latin typeface="Arial Narrow"/>
                        </a:rPr>
                        <a:t>11</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Out of the anguish of his soul he shall see and be satisfied; by his knowledge shall the righteous one, my servant, make many to be accounted righteous, and he shall bear their iniquities.</a:t>
                      </a:r>
                    </a:p>
                  </a:txBody>
                  <a:tcPr marL="9525" marR="9525" marT="9525" marB="0" anchor="ctr">
                    <a:lnL>
                      <a:noFill/>
                    </a:lnL>
                    <a:lnR>
                      <a:noFill/>
                    </a:lnR>
                    <a:lnT>
                      <a:noFill/>
                    </a:lnT>
                    <a:lnB>
                      <a:noFill/>
                    </a:lnB>
                  </a:tcPr>
                </a:tc>
              </a:tr>
              <a:tr h="1444202">
                <a:tc>
                  <a:txBody>
                    <a:bodyPr/>
                    <a:lstStyle/>
                    <a:p>
                      <a:pPr algn="ctr" fontAlgn="ctr"/>
                      <a:r>
                        <a:rPr lang="en-US" sz="1100" b="0" i="0" u="none" strike="noStrike">
                          <a:solidFill>
                            <a:srgbClr val="000000"/>
                          </a:solidFill>
                          <a:effectLst/>
                          <a:latin typeface="Arial Narrow"/>
                        </a:rPr>
                        <a:t>12</a:t>
                      </a:r>
                    </a:p>
                  </a:txBody>
                  <a:tcPr marL="9525" marR="9525" marT="9525" marB="0" anchor="ctr">
                    <a:lnL>
                      <a:noFill/>
                    </a:lnL>
                    <a:lnR>
                      <a:noFill/>
                    </a:lnR>
                    <a:lnT>
                      <a:noFill/>
                    </a:lnT>
                    <a:lnB>
                      <a:noFill/>
                    </a:lnB>
                  </a:tcPr>
                </a:tc>
                <a:tc>
                  <a:txBody>
                    <a:bodyPr/>
                    <a:lstStyle/>
                    <a:p>
                      <a:pPr algn="l" fontAlgn="ctr"/>
                      <a:r>
                        <a:rPr lang="en-US" sz="1100" b="0" i="0" u="none" strike="noStrike" dirty="0">
                          <a:solidFill>
                            <a:srgbClr val="000000"/>
                          </a:solidFill>
                          <a:effectLst/>
                          <a:latin typeface="Arial Narrow"/>
                        </a:rPr>
                        <a:t>Therefore I will divide him a portion with the many, and he shall divide the spoil with the strong, because he poured out his soul to death and was numbered with the transgressors; yet he bore the sin of many, and makes intercession for the transgressors.</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23651171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106</TotalTime>
  <Words>1112</Words>
  <Application>Microsoft Office PowerPoint</Application>
  <PresentationFormat>Letter Paper (8.5x11 in)</PresentationFormat>
  <Paragraphs>58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vt:lpstr>
      <vt:lpstr>PowerPoint Presentation</vt:lpstr>
      <vt:lpstr>PowerPoint Presentation</vt:lpstr>
      <vt:lpstr>PowerPoint Presentation</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Heinrich DuBose-Schmitt</dc:creator>
  <cp:lastModifiedBy>Heinrich DuBose-Schmitt</cp:lastModifiedBy>
  <cp:revision>53</cp:revision>
  <cp:lastPrinted>2011-05-16T17:47:17Z</cp:lastPrinted>
  <dcterms:created xsi:type="dcterms:W3CDTF">2011-05-16T17:37:32Z</dcterms:created>
  <dcterms:modified xsi:type="dcterms:W3CDTF">2011-11-17T00:09:53Z</dcterms:modified>
</cp:coreProperties>
</file>