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57" r:id="rId4"/>
    <p:sldId id="258" r:id="rId5"/>
    <p:sldId id="259" r:id="rId6"/>
    <p:sldId id="260" r:id="rId7"/>
  </p:sldIdLst>
  <p:sldSz cx="6858000" cy="9144000" type="letter"/>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2" d="100"/>
          <a:sy n="92" d="100"/>
        </p:scale>
        <p:origin x="-2940" y="-12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15478F7-21FD-43E9-895E-EC7110DA2404}" type="datetimeFigureOut">
              <a:rPr lang="en-US" smtClean="0"/>
              <a:t>5/16/2011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5008BC-DA31-4D19-837B-EFA4386B05F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5478F7-21FD-43E9-895E-EC7110DA2404}" type="datetimeFigureOut">
              <a:rPr lang="en-US" smtClean="0"/>
              <a:t>5/16/2011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5008BC-DA31-4D19-837B-EFA4386B05F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5478F7-21FD-43E9-895E-EC7110DA2404}" type="datetimeFigureOut">
              <a:rPr lang="en-US" smtClean="0"/>
              <a:t>5/16/2011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5008BC-DA31-4D19-837B-EFA4386B05F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5478F7-21FD-43E9-895E-EC7110DA2404}" type="datetimeFigureOut">
              <a:rPr lang="en-US" smtClean="0"/>
              <a:t>5/16/2011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5008BC-DA31-4D19-837B-EFA4386B05F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5478F7-21FD-43E9-895E-EC7110DA2404}" type="datetimeFigureOut">
              <a:rPr lang="en-US" smtClean="0"/>
              <a:t>5/16/2011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5008BC-DA31-4D19-837B-EFA4386B05F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5478F7-21FD-43E9-895E-EC7110DA2404}" type="datetimeFigureOut">
              <a:rPr lang="en-US" smtClean="0"/>
              <a:t>5/16/2011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5008BC-DA31-4D19-837B-EFA4386B05F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15478F7-21FD-43E9-895E-EC7110DA2404}" type="datetimeFigureOut">
              <a:rPr lang="en-US" smtClean="0"/>
              <a:t>5/16/2011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5008BC-DA31-4D19-837B-EFA4386B05F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15478F7-21FD-43E9-895E-EC7110DA2404}" type="datetimeFigureOut">
              <a:rPr lang="en-US" smtClean="0"/>
              <a:t>5/16/2011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5008BC-DA31-4D19-837B-EFA4386B05F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5478F7-21FD-43E9-895E-EC7110DA2404}" type="datetimeFigureOut">
              <a:rPr lang="en-US" smtClean="0"/>
              <a:t>5/16/2011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5008BC-DA31-4D19-837B-EFA4386B05F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5478F7-21FD-43E9-895E-EC7110DA2404}" type="datetimeFigureOut">
              <a:rPr lang="en-US" smtClean="0"/>
              <a:t>5/16/2011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5008BC-DA31-4D19-837B-EFA4386B05F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5478F7-21FD-43E9-895E-EC7110DA2404}" type="datetimeFigureOut">
              <a:rPr lang="en-US" smtClean="0"/>
              <a:t>5/16/2011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5008BC-DA31-4D19-837B-EFA4386B05F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415478F7-21FD-43E9-895E-EC7110DA2404}" type="datetimeFigureOut">
              <a:rPr lang="en-US" smtClean="0"/>
              <a:t>5/16/2011</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295008BC-DA31-4D19-837B-EFA4386B05F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373380"/>
            <a:ext cx="2819400" cy="4191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Arial Narrow" pitchFamily="34" charset="0"/>
            </a:endParaRPr>
          </a:p>
        </p:txBody>
      </p:sp>
      <p:sp>
        <p:nvSpPr>
          <p:cNvPr id="13" name="Rectangle 12"/>
          <p:cNvSpPr/>
          <p:nvPr/>
        </p:nvSpPr>
        <p:spPr>
          <a:xfrm>
            <a:off x="228600" y="373380"/>
            <a:ext cx="2819400" cy="228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latin typeface="Arial Narrow" pitchFamily="34" charset="0"/>
                <a:cs typeface="Arial" pitchFamily="34" charset="0"/>
              </a:rPr>
              <a:t>Scriptural Charge and Exhortation</a:t>
            </a:r>
            <a:endParaRPr lang="en-US" sz="1100" b="1" dirty="0">
              <a:latin typeface="Arial Narrow" pitchFamily="34" charset="0"/>
              <a:cs typeface="Arial" pitchFamily="34" charset="0"/>
            </a:endParaRPr>
          </a:p>
        </p:txBody>
      </p:sp>
      <p:sp>
        <p:nvSpPr>
          <p:cNvPr id="14" name="Rectangle 13"/>
          <p:cNvSpPr/>
          <p:nvPr/>
        </p:nvSpPr>
        <p:spPr>
          <a:xfrm>
            <a:off x="3581400" y="373380"/>
            <a:ext cx="2819400" cy="228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latin typeface="Arial Narrow" pitchFamily="34" charset="0"/>
                <a:cs typeface="Arial" pitchFamily="34" charset="0"/>
              </a:rPr>
              <a:t>Knowing, Loving, Serving Christ … Together</a:t>
            </a:r>
            <a:endParaRPr lang="en-US" sz="1100" b="1" dirty="0">
              <a:latin typeface="Arial Narrow" pitchFamily="34" charset="0"/>
              <a:cs typeface="Arial" pitchFamily="34" charset="0"/>
            </a:endParaRPr>
          </a:p>
        </p:txBody>
      </p:sp>
      <p:sp>
        <p:nvSpPr>
          <p:cNvPr id="15" name="Rectangle 14"/>
          <p:cNvSpPr/>
          <p:nvPr/>
        </p:nvSpPr>
        <p:spPr>
          <a:xfrm>
            <a:off x="228600" y="4572000"/>
            <a:ext cx="2819400" cy="228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latin typeface="Arial Narrow" pitchFamily="34" charset="0"/>
                <a:cs typeface="Arial" pitchFamily="34" charset="0"/>
              </a:rPr>
              <a:t>Why Memorize Scripture? By John Piper</a:t>
            </a:r>
          </a:p>
        </p:txBody>
      </p:sp>
      <p:sp>
        <p:nvSpPr>
          <p:cNvPr id="19" name="Rectangle 18"/>
          <p:cNvSpPr/>
          <p:nvPr/>
        </p:nvSpPr>
        <p:spPr>
          <a:xfrm>
            <a:off x="228600" y="4572000"/>
            <a:ext cx="2819400" cy="4191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Arial Narrow" pitchFamily="34" charset="0"/>
            </a:endParaRPr>
          </a:p>
        </p:txBody>
      </p:sp>
      <p:sp>
        <p:nvSpPr>
          <p:cNvPr id="20" name="Rectangle 19"/>
          <p:cNvSpPr/>
          <p:nvPr/>
        </p:nvSpPr>
        <p:spPr>
          <a:xfrm>
            <a:off x="3581400" y="381000"/>
            <a:ext cx="2819400" cy="4191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Arial Narrow" pitchFamily="34" charset="0"/>
            </a:endParaRPr>
          </a:p>
        </p:txBody>
      </p:sp>
      <p:sp>
        <p:nvSpPr>
          <p:cNvPr id="2" name="TextBox 1"/>
          <p:cNvSpPr txBox="1"/>
          <p:nvPr/>
        </p:nvSpPr>
        <p:spPr>
          <a:xfrm>
            <a:off x="381000" y="685800"/>
            <a:ext cx="2438400" cy="3554819"/>
          </a:xfrm>
          <a:prstGeom prst="rect">
            <a:avLst/>
          </a:prstGeom>
          <a:noFill/>
        </p:spPr>
        <p:txBody>
          <a:bodyPr wrap="square" rtlCol="0">
            <a:spAutoFit/>
          </a:bodyPr>
          <a:lstStyle/>
          <a:p>
            <a:r>
              <a:rPr lang="en-US" sz="900" dirty="0">
                <a:latin typeface="Arial Narrow" pitchFamily="34" charset="0"/>
              </a:rPr>
              <a:t>“I am the true vine, and my Father is the vinedresser. Every branch in me that does not bear fruit he takes away, and every branch that does bear fruit he prunes, that it may bear more fruit. Already you are clean because of the word that I have spoken to you. Abide in me, and I in you. As the branch cannot bear fruit by itself, unless it abides in the vine, neither can you, unless you abide in me. I am the vine; you are the branches. Whoever abides in me and I in him, he it is that bears much fruit, for apart from me you can do nothing. If anyone does not abide in me he is thrown away like a branch and withers; and the branches are gathered, thrown into the fire, and burned. If you abide in me, and my words abide in you, ask whatever you wish, and it will be done for you. By this my Father is glorified, that you bear much fruit and so prove to be my disciples. As the Father has loved me, so have I loved you. Abide in my love. If you keep my commandments, you will abide in my love, just as I have kept my Father's commandments and abide in his love. These things I have spoken to you, that my joy may be in you, and that your joy may be full</a:t>
            </a:r>
            <a:r>
              <a:rPr lang="en-US" sz="900" dirty="0" smtClean="0">
                <a:latin typeface="Arial Narrow" pitchFamily="34" charset="0"/>
              </a:rPr>
              <a:t>.”</a:t>
            </a:r>
          </a:p>
          <a:p>
            <a:endParaRPr lang="en-US" sz="900" dirty="0" smtClean="0">
              <a:latin typeface="Arial Narrow" pitchFamily="34" charset="0"/>
            </a:endParaRPr>
          </a:p>
          <a:p>
            <a:r>
              <a:rPr lang="en-US" sz="900" dirty="0" smtClean="0">
                <a:latin typeface="Arial Narrow" pitchFamily="34" charset="0"/>
              </a:rPr>
              <a:t>– Jesus</a:t>
            </a:r>
            <a:endParaRPr lang="en-US" sz="900" dirty="0">
              <a:latin typeface="Arial Narrow" pitchFamily="34" charset="0"/>
            </a:endParaRPr>
          </a:p>
        </p:txBody>
      </p:sp>
      <p:sp>
        <p:nvSpPr>
          <p:cNvPr id="5" name="TextBox 4"/>
          <p:cNvSpPr txBox="1"/>
          <p:nvPr/>
        </p:nvSpPr>
        <p:spPr>
          <a:xfrm>
            <a:off x="3733800" y="685800"/>
            <a:ext cx="2514600" cy="3808735"/>
          </a:xfrm>
          <a:prstGeom prst="rect">
            <a:avLst/>
          </a:prstGeom>
          <a:noFill/>
        </p:spPr>
        <p:txBody>
          <a:bodyPr wrap="square" rtlCol="0">
            <a:spAutoFit/>
          </a:bodyPr>
          <a:lstStyle/>
          <a:p>
            <a:r>
              <a:rPr lang="en-US" sz="1050" dirty="0">
                <a:latin typeface="Arial Narrow" pitchFamily="34" charset="0"/>
              </a:rPr>
              <a:t>Week 1 :: </a:t>
            </a:r>
            <a:r>
              <a:rPr lang="en-US" sz="1050" dirty="0" smtClean="0">
                <a:latin typeface="Arial Narrow" pitchFamily="34" charset="0"/>
              </a:rPr>
              <a:t>Matthew 5:1-10</a:t>
            </a:r>
            <a:endParaRPr lang="en-US" sz="1050" dirty="0">
              <a:latin typeface="Arial Narrow" pitchFamily="34" charset="0"/>
            </a:endParaRPr>
          </a:p>
          <a:p>
            <a:r>
              <a:rPr lang="en-US" sz="1050" dirty="0">
                <a:latin typeface="Arial Narrow" pitchFamily="34" charset="0"/>
              </a:rPr>
              <a:t>Week 2 :: </a:t>
            </a:r>
            <a:r>
              <a:rPr lang="en-US" sz="1050" dirty="0" smtClean="0">
                <a:latin typeface="Arial Narrow" pitchFamily="34" charset="0"/>
              </a:rPr>
              <a:t>Matthew 5:11-16</a:t>
            </a:r>
            <a:endParaRPr lang="en-US" sz="1050" dirty="0">
              <a:latin typeface="Arial Narrow" pitchFamily="34" charset="0"/>
            </a:endParaRPr>
          </a:p>
          <a:p>
            <a:r>
              <a:rPr lang="en-US" sz="1050" dirty="0">
                <a:latin typeface="Arial Narrow" pitchFamily="34" charset="0"/>
              </a:rPr>
              <a:t>Week 3 :: </a:t>
            </a:r>
            <a:r>
              <a:rPr lang="en-US" sz="1050" dirty="0" smtClean="0">
                <a:latin typeface="Arial Narrow" pitchFamily="34" charset="0"/>
              </a:rPr>
              <a:t>Matthew 5:17-20</a:t>
            </a:r>
            <a:endParaRPr lang="en-US" sz="1050" dirty="0">
              <a:latin typeface="Arial Narrow" pitchFamily="34" charset="0"/>
            </a:endParaRPr>
          </a:p>
          <a:p>
            <a:r>
              <a:rPr lang="en-US" sz="1050" dirty="0">
                <a:latin typeface="Arial Narrow" pitchFamily="34" charset="0"/>
              </a:rPr>
              <a:t>Week 4 :: </a:t>
            </a:r>
            <a:r>
              <a:rPr lang="en-US" sz="1050" dirty="0" smtClean="0">
                <a:latin typeface="Arial Narrow" pitchFamily="34" charset="0"/>
              </a:rPr>
              <a:t>Matthew 5:21-26</a:t>
            </a:r>
            <a:endParaRPr lang="en-US" sz="1050" dirty="0">
              <a:latin typeface="Arial Narrow" pitchFamily="34" charset="0"/>
            </a:endParaRPr>
          </a:p>
          <a:p>
            <a:r>
              <a:rPr lang="en-US" sz="1050" dirty="0">
                <a:latin typeface="Arial Narrow" pitchFamily="34" charset="0"/>
              </a:rPr>
              <a:t>Week 5 :: </a:t>
            </a:r>
            <a:r>
              <a:rPr lang="en-US" sz="1050" dirty="0" smtClean="0">
                <a:latin typeface="Arial Narrow" pitchFamily="34" charset="0"/>
              </a:rPr>
              <a:t>Matthew 5:27-32</a:t>
            </a:r>
            <a:endParaRPr lang="en-US" sz="1050" dirty="0">
              <a:latin typeface="Arial Narrow" pitchFamily="34" charset="0"/>
            </a:endParaRPr>
          </a:p>
          <a:p>
            <a:r>
              <a:rPr lang="en-US" sz="1050" dirty="0" smtClean="0">
                <a:latin typeface="Arial Narrow" pitchFamily="34" charset="0"/>
              </a:rPr>
              <a:t>Week </a:t>
            </a:r>
            <a:r>
              <a:rPr lang="en-US" sz="1050" dirty="0">
                <a:latin typeface="Arial Narrow" pitchFamily="34" charset="0"/>
              </a:rPr>
              <a:t>6 :: </a:t>
            </a:r>
            <a:r>
              <a:rPr lang="en-US" sz="1050" dirty="0" smtClean="0">
                <a:latin typeface="Arial Narrow" pitchFamily="34" charset="0"/>
              </a:rPr>
              <a:t>Matthew 5:33-37</a:t>
            </a:r>
            <a:endParaRPr lang="en-US" sz="1050" dirty="0">
              <a:latin typeface="Arial Narrow" pitchFamily="34" charset="0"/>
            </a:endParaRPr>
          </a:p>
          <a:p>
            <a:r>
              <a:rPr lang="en-US" sz="1050" dirty="0">
                <a:latin typeface="Arial Narrow" pitchFamily="34" charset="0"/>
              </a:rPr>
              <a:t>Week 7 :: </a:t>
            </a:r>
            <a:r>
              <a:rPr lang="en-US" sz="1050" dirty="0" smtClean="0">
                <a:latin typeface="Arial Narrow" pitchFamily="34" charset="0"/>
              </a:rPr>
              <a:t>Matthew 5:38-42</a:t>
            </a:r>
            <a:endParaRPr lang="en-US" sz="1050" dirty="0">
              <a:latin typeface="Arial Narrow" pitchFamily="34" charset="0"/>
            </a:endParaRPr>
          </a:p>
          <a:p>
            <a:r>
              <a:rPr lang="en-US" sz="1050" dirty="0">
                <a:latin typeface="Arial Narrow" pitchFamily="34" charset="0"/>
              </a:rPr>
              <a:t>Week 8 :: </a:t>
            </a:r>
            <a:r>
              <a:rPr lang="en-US" sz="1050" dirty="0" smtClean="0">
                <a:latin typeface="Arial Narrow" pitchFamily="34" charset="0"/>
              </a:rPr>
              <a:t>Matthew 5:43-48</a:t>
            </a:r>
            <a:endParaRPr lang="en-US" sz="1050" dirty="0">
              <a:latin typeface="Arial Narrow" pitchFamily="34" charset="0"/>
            </a:endParaRPr>
          </a:p>
          <a:p>
            <a:pPr algn="r"/>
            <a:r>
              <a:rPr lang="en-US" sz="1050" b="1" dirty="0">
                <a:latin typeface="Arial Narrow" pitchFamily="34" charset="0"/>
              </a:rPr>
              <a:t>REVIEW </a:t>
            </a:r>
            <a:r>
              <a:rPr lang="en-US" sz="1050" dirty="0">
                <a:latin typeface="Arial Narrow" pitchFamily="34" charset="0"/>
              </a:rPr>
              <a:t>Matthew </a:t>
            </a:r>
            <a:r>
              <a:rPr lang="en-US" sz="1050" dirty="0" smtClean="0">
                <a:latin typeface="Arial Narrow" pitchFamily="34" charset="0"/>
              </a:rPr>
              <a:t>5</a:t>
            </a:r>
          </a:p>
          <a:p>
            <a:endParaRPr lang="en-US" sz="1050" dirty="0">
              <a:latin typeface="Arial Narrow" pitchFamily="34" charset="0"/>
            </a:endParaRPr>
          </a:p>
          <a:p>
            <a:r>
              <a:rPr lang="en-US" sz="1050" dirty="0" smtClean="0">
                <a:latin typeface="Arial Narrow" pitchFamily="34" charset="0"/>
              </a:rPr>
              <a:t>Week </a:t>
            </a:r>
            <a:r>
              <a:rPr lang="en-US" sz="1050" dirty="0">
                <a:latin typeface="Arial Narrow" pitchFamily="34" charset="0"/>
              </a:rPr>
              <a:t>9 :: </a:t>
            </a:r>
            <a:r>
              <a:rPr lang="en-US" sz="1050" dirty="0" smtClean="0">
                <a:latin typeface="Arial Narrow" pitchFamily="34" charset="0"/>
              </a:rPr>
              <a:t>Matthew 6:1-5</a:t>
            </a:r>
            <a:endParaRPr lang="en-US" sz="1050" dirty="0">
              <a:latin typeface="Arial Narrow" pitchFamily="34" charset="0"/>
            </a:endParaRPr>
          </a:p>
          <a:p>
            <a:r>
              <a:rPr lang="en-US" sz="1050" dirty="0">
                <a:latin typeface="Arial Narrow" pitchFamily="34" charset="0"/>
              </a:rPr>
              <a:t>Week 10 :: </a:t>
            </a:r>
            <a:r>
              <a:rPr lang="en-US" sz="1050" dirty="0" smtClean="0">
                <a:latin typeface="Arial Narrow" pitchFamily="34" charset="0"/>
              </a:rPr>
              <a:t>Matthew 6:6-13</a:t>
            </a:r>
            <a:endParaRPr lang="en-US" sz="1050" dirty="0">
              <a:latin typeface="Arial Narrow" pitchFamily="34" charset="0"/>
            </a:endParaRPr>
          </a:p>
          <a:p>
            <a:r>
              <a:rPr lang="en-US" sz="1050" dirty="0" smtClean="0">
                <a:latin typeface="Arial Narrow" pitchFamily="34" charset="0"/>
              </a:rPr>
              <a:t>Week </a:t>
            </a:r>
            <a:r>
              <a:rPr lang="en-US" sz="1050" dirty="0">
                <a:latin typeface="Arial Narrow" pitchFamily="34" charset="0"/>
              </a:rPr>
              <a:t>11 :: </a:t>
            </a:r>
            <a:r>
              <a:rPr lang="en-US" sz="1050" dirty="0" smtClean="0">
                <a:latin typeface="Arial Narrow" pitchFamily="34" charset="0"/>
              </a:rPr>
              <a:t>Matthew 6:14-21</a:t>
            </a:r>
            <a:endParaRPr lang="en-US" sz="1050" dirty="0">
              <a:latin typeface="Arial Narrow" pitchFamily="34" charset="0"/>
            </a:endParaRPr>
          </a:p>
          <a:p>
            <a:r>
              <a:rPr lang="en-US" sz="1050" dirty="0" smtClean="0">
                <a:latin typeface="Arial Narrow" pitchFamily="34" charset="0"/>
              </a:rPr>
              <a:t>Week 12 </a:t>
            </a:r>
            <a:r>
              <a:rPr lang="en-US" sz="1050" dirty="0">
                <a:latin typeface="Arial Narrow" pitchFamily="34" charset="0"/>
              </a:rPr>
              <a:t>:: Matthew </a:t>
            </a:r>
            <a:r>
              <a:rPr lang="en-US" sz="1050" dirty="0" smtClean="0">
                <a:latin typeface="Arial Narrow" pitchFamily="34" charset="0"/>
              </a:rPr>
              <a:t>6:22-26</a:t>
            </a:r>
            <a:endParaRPr lang="en-US" sz="1050" dirty="0">
              <a:latin typeface="Arial Narrow" pitchFamily="34" charset="0"/>
            </a:endParaRPr>
          </a:p>
          <a:p>
            <a:r>
              <a:rPr lang="en-US" sz="1050" dirty="0">
                <a:latin typeface="Arial Narrow" pitchFamily="34" charset="0"/>
              </a:rPr>
              <a:t>Week </a:t>
            </a:r>
            <a:r>
              <a:rPr lang="en-US" sz="1050" dirty="0" smtClean="0">
                <a:latin typeface="Arial Narrow" pitchFamily="34" charset="0"/>
              </a:rPr>
              <a:t>13 </a:t>
            </a:r>
            <a:r>
              <a:rPr lang="en-US" sz="1050" dirty="0">
                <a:latin typeface="Arial Narrow" pitchFamily="34" charset="0"/>
              </a:rPr>
              <a:t>:: Matthew </a:t>
            </a:r>
            <a:r>
              <a:rPr lang="en-US" sz="1050" dirty="0" smtClean="0">
                <a:latin typeface="Arial Narrow" pitchFamily="34" charset="0"/>
              </a:rPr>
              <a:t>6:27-34</a:t>
            </a:r>
            <a:endParaRPr lang="en-US" sz="1050" dirty="0">
              <a:latin typeface="Arial Narrow" pitchFamily="34" charset="0"/>
            </a:endParaRPr>
          </a:p>
          <a:p>
            <a:pPr algn="r"/>
            <a:r>
              <a:rPr lang="en-US" sz="1050" b="1" dirty="0">
                <a:latin typeface="Arial Narrow" pitchFamily="34" charset="0"/>
              </a:rPr>
              <a:t>REVIEW </a:t>
            </a:r>
            <a:r>
              <a:rPr lang="en-US" sz="1050" dirty="0">
                <a:latin typeface="Arial Narrow" pitchFamily="34" charset="0"/>
              </a:rPr>
              <a:t>Matthew 5 and 6</a:t>
            </a:r>
          </a:p>
          <a:p>
            <a:endParaRPr lang="en-US" sz="1050" dirty="0" smtClean="0">
              <a:latin typeface="Arial Narrow" pitchFamily="34" charset="0"/>
            </a:endParaRPr>
          </a:p>
          <a:p>
            <a:r>
              <a:rPr lang="en-US" sz="1050" dirty="0" smtClean="0">
                <a:latin typeface="Arial Narrow" pitchFamily="34" charset="0"/>
              </a:rPr>
              <a:t>Week 14 </a:t>
            </a:r>
            <a:r>
              <a:rPr lang="en-US" sz="1050" dirty="0">
                <a:latin typeface="Arial Narrow" pitchFamily="34" charset="0"/>
              </a:rPr>
              <a:t>:: Matthew </a:t>
            </a:r>
            <a:r>
              <a:rPr lang="en-US" sz="1050" dirty="0" smtClean="0">
                <a:latin typeface="Arial Narrow" pitchFamily="34" charset="0"/>
              </a:rPr>
              <a:t>7:1-6</a:t>
            </a:r>
            <a:endParaRPr lang="en-US" sz="1050" dirty="0">
              <a:latin typeface="Arial Narrow" pitchFamily="34" charset="0"/>
            </a:endParaRPr>
          </a:p>
          <a:p>
            <a:r>
              <a:rPr lang="en-US" sz="1050" dirty="0">
                <a:latin typeface="Arial Narrow" pitchFamily="34" charset="0"/>
              </a:rPr>
              <a:t>Week </a:t>
            </a:r>
            <a:r>
              <a:rPr lang="en-US" sz="1050" dirty="0" smtClean="0">
                <a:latin typeface="Arial Narrow" pitchFamily="34" charset="0"/>
              </a:rPr>
              <a:t>15 </a:t>
            </a:r>
            <a:r>
              <a:rPr lang="en-US" sz="1050" dirty="0">
                <a:latin typeface="Arial Narrow" pitchFamily="34" charset="0"/>
              </a:rPr>
              <a:t>:: Matthew </a:t>
            </a:r>
            <a:r>
              <a:rPr lang="en-US" sz="1050" dirty="0" smtClean="0">
                <a:latin typeface="Arial Narrow" pitchFamily="34" charset="0"/>
              </a:rPr>
              <a:t>7:7-12</a:t>
            </a:r>
            <a:endParaRPr lang="en-US" sz="1050" dirty="0">
              <a:latin typeface="Arial Narrow" pitchFamily="34" charset="0"/>
            </a:endParaRPr>
          </a:p>
          <a:p>
            <a:r>
              <a:rPr lang="en-US" sz="1050" dirty="0">
                <a:latin typeface="Arial Narrow" pitchFamily="34" charset="0"/>
              </a:rPr>
              <a:t>Week </a:t>
            </a:r>
            <a:r>
              <a:rPr lang="en-US" sz="1050" dirty="0" smtClean="0">
                <a:latin typeface="Arial Narrow" pitchFamily="34" charset="0"/>
              </a:rPr>
              <a:t>16 </a:t>
            </a:r>
            <a:r>
              <a:rPr lang="en-US" sz="1050" dirty="0">
                <a:latin typeface="Arial Narrow" pitchFamily="34" charset="0"/>
              </a:rPr>
              <a:t>:: Matthew </a:t>
            </a:r>
            <a:r>
              <a:rPr lang="en-US" sz="1050" dirty="0" smtClean="0">
                <a:latin typeface="Arial Narrow" pitchFamily="34" charset="0"/>
              </a:rPr>
              <a:t>7:13-20</a:t>
            </a:r>
            <a:endParaRPr lang="en-US" sz="1050" dirty="0">
              <a:latin typeface="Arial Narrow" pitchFamily="34" charset="0"/>
            </a:endParaRPr>
          </a:p>
          <a:p>
            <a:r>
              <a:rPr lang="en-US" sz="1050" dirty="0" smtClean="0">
                <a:latin typeface="Arial Narrow" pitchFamily="34" charset="0"/>
              </a:rPr>
              <a:t>Week 17 </a:t>
            </a:r>
            <a:r>
              <a:rPr lang="en-US" sz="1050" dirty="0">
                <a:latin typeface="Arial Narrow" pitchFamily="34" charset="0"/>
              </a:rPr>
              <a:t>:: Matthew </a:t>
            </a:r>
            <a:r>
              <a:rPr lang="en-US" sz="1050" dirty="0" smtClean="0">
                <a:latin typeface="Arial Narrow" pitchFamily="34" charset="0"/>
              </a:rPr>
              <a:t>7:21-23</a:t>
            </a:r>
            <a:endParaRPr lang="en-US" sz="1050" dirty="0">
              <a:latin typeface="Arial Narrow" pitchFamily="34" charset="0"/>
            </a:endParaRPr>
          </a:p>
          <a:p>
            <a:r>
              <a:rPr lang="en-US" sz="1050" dirty="0">
                <a:latin typeface="Arial Narrow" pitchFamily="34" charset="0"/>
              </a:rPr>
              <a:t>Week </a:t>
            </a:r>
            <a:r>
              <a:rPr lang="en-US" sz="1050" dirty="0" smtClean="0">
                <a:latin typeface="Arial Narrow" pitchFamily="34" charset="0"/>
              </a:rPr>
              <a:t>18 </a:t>
            </a:r>
            <a:r>
              <a:rPr lang="en-US" sz="1050" dirty="0">
                <a:latin typeface="Arial Narrow" pitchFamily="34" charset="0"/>
              </a:rPr>
              <a:t>:: Matthew </a:t>
            </a:r>
            <a:r>
              <a:rPr lang="en-US" sz="1050" dirty="0" smtClean="0">
                <a:latin typeface="Arial Narrow" pitchFamily="34" charset="0"/>
              </a:rPr>
              <a:t>7:24-29</a:t>
            </a:r>
            <a:endParaRPr lang="en-US" sz="1050" dirty="0">
              <a:latin typeface="Arial Narrow" pitchFamily="34" charset="0"/>
            </a:endParaRPr>
          </a:p>
          <a:p>
            <a:pPr algn="r"/>
            <a:r>
              <a:rPr lang="en-US" sz="1050" b="1" dirty="0" smtClean="0">
                <a:latin typeface="Arial Narrow" pitchFamily="34" charset="0"/>
              </a:rPr>
              <a:t>REVIEW </a:t>
            </a:r>
            <a:r>
              <a:rPr lang="en-US" sz="1050" dirty="0" smtClean="0">
                <a:latin typeface="Arial Narrow" pitchFamily="34" charset="0"/>
              </a:rPr>
              <a:t>Matthew 5, 6, and 7</a:t>
            </a:r>
            <a:endParaRPr lang="en-US" sz="1050" dirty="0">
              <a:latin typeface="Arial Narrow" pitchFamily="34" charset="0"/>
            </a:endParaRPr>
          </a:p>
        </p:txBody>
      </p:sp>
      <p:sp>
        <p:nvSpPr>
          <p:cNvPr id="6" name="TextBox 5"/>
          <p:cNvSpPr txBox="1"/>
          <p:nvPr/>
        </p:nvSpPr>
        <p:spPr>
          <a:xfrm>
            <a:off x="342900" y="4823460"/>
            <a:ext cx="2590800" cy="3970318"/>
          </a:xfrm>
          <a:prstGeom prst="rect">
            <a:avLst/>
          </a:prstGeom>
          <a:noFill/>
        </p:spPr>
        <p:txBody>
          <a:bodyPr wrap="square" rtlCol="0">
            <a:spAutoFit/>
          </a:bodyPr>
          <a:lstStyle/>
          <a:p>
            <a:r>
              <a:rPr lang="en-US" sz="900" dirty="0" smtClean="0">
                <a:latin typeface="Arial Narrow" pitchFamily="34" charset="0"/>
              </a:rPr>
              <a:t>CONFORMITY TO CHRIST - </a:t>
            </a:r>
            <a:r>
              <a:rPr lang="en-US" sz="900" dirty="0">
                <a:latin typeface="Arial Narrow" pitchFamily="34" charset="0"/>
              </a:rPr>
              <a:t>Bible </a:t>
            </a:r>
            <a:r>
              <a:rPr lang="en-US" sz="900" dirty="0" smtClean="0">
                <a:latin typeface="Arial Narrow" pitchFamily="34" charset="0"/>
              </a:rPr>
              <a:t>memorization has </a:t>
            </a:r>
            <a:r>
              <a:rPr lang="en-US" sz="900" dirty="0">
                <a:latin typeface="Arial Narrow" pitchFamily="34" charset="0"/>
              </a:rPr>
              <a:t>the effect of making our gaze on Jesus </a:t>
            </a:r>
            <a:r>
              <a:rPr lang="en-US" sz="900" dirty="0" smtClean="0">
                <a:latin typeface="Arial Narrow" pitchFamily="34" charset="0"/>
              </a:rPr>
              <a:t>steadier and </a:t>
            </a:r>
            <a:r>
              <a:rPr lang="en-US" sz="900" dirty="0">
                <a:latin typeface="Arial Narrow" pitchFamily="34" charset="0"/>
              </a:rPr>
              <a:t>clearer</a:t>
            </a:r>
            <a:r>
              <a:rPr lang="en-US" sz="900" dirty="0" smtClean="0">
                <a:latin typeface="Arial Narrow" pitchFamily="34" charset="0"/>
              </a:rPr>
              <a:t>.</a:t>
            </a:r>
          </a:p>
          <a:p>
            <a:endParaRPr lang="en-US" sz="900" dirty="0">
              <a:latin typeface="Arial Narrow" pitchFamily="34" charset="0"/>
            </a:endParaRPr>
          </a:p>
          <a:p>
            <a:r>
              <a:rPr lang="en-US" sz="900" dirty="0" smtClean="0">
                <a:latin typeface="Arial Narrow" pitchFamily="34" charset="0"/>
              </a:rPr>
              <a:t>DAILY TRIUMPH OVER SIN - </a:t>
            </a:r>
            <a:r>
              <a:rPr lang="en-US" sz="900" dirty="0">
                <a:latin typeface="Arial Narrow" pitchFamily="34" charset="0"/>
              </a:rPr>
              <a:t>As sin lures the </a:t>
            </a:r>
            <a:r>
              <a:rPr lang="en-US" sz="900" dirty="0" smtClean="0">
                <a:latin typeface="Arial Narrow" pitchFamily="34" charset="0"/>
              </a:rPr>
              <a:t>body into </a:t>
            </a:r>
            <a:r>
              <a:rPr lang="en-US" sz="900" dirty="0">
                <a:latin typeface="Arial Narrow" pitchFamily="34" charset="0"/>
              </a:rPr>
              <a:t>sinful action, we call to mind a </a:t>
            </a:r>
            <a:r>
              <a:rPr lang="en-US" sz="900" dirty="0" smtClean="0">
                <a:latin typeface="Arial Narrow" pitchFamily="34" charset="0"/>
              </a:rPr>
              <a:t>Christ-revealing word </a:t>
            </a:r>
            <a:r>
              <a:rPr lang="en-US" sz="900" dirty="0">
                <a:latin typeface="Arial Narrow" pitchFamily="34" charset="0"/>
              </a:rPr>
              <a:t>of Scripture and slay the temptation </a:t>
            </a:r>
            <a:r>
              <a:rPr lang="en-US" sz="900" dirty="0" smtClean="0">
                <a:latin typeface="Arial Narrow" pitchFamily="34" charset="0"/>
              </a:rPr>
              <a:t>with the </a:t>
            </a:r>
            <a:r>
              <a:rPr lang="en-US" sz="900" dirty="0">
                <a:latin typeface="Arial Narrow" pitchFamily="34" charset="0"/>
              </a:rPr>
              <a:t>superior worth and beauty of Christ over </a:t>
            </a:r>
            <a:r>
              <a:rPr lang="en-US" sz="900" dirty="0" smtClean="0">
                <a:latin typeface="Arial Narrow" pitchFamily="34" charset="0"/>
              </a:rPr>
              <a:t>what sin </a:t>
            </a:r>
            <a:r>
              <a:rPr lang="en-US" sz="900" dirty="0">
                <a:latin typeface="Arial Narrow" pitchFamily="34" charset="0"/>
              </a:rPr>
              <a:t>offers</a:t>
            </a:r>
            <a:r>
              <a:rPr lang="en-US" sz="900" dirty="0" smtClean="0">
                <a:latin typeface="Arial Narrow" pitchFamily="34" charset="0"/>
              </a:rPr>
              <a:t>.</a:t>
            </a:r>
          </a:p>
          <a:p>
            <a:endParaRPr lang="en-US" sz="900" dirty="0">
              <a:latin typeface="Arial Narrow" pitchFamily="34" charset="0"/>
            </a:endParaRPr>
          </a:p>
          <a:p>
            <a:r>
              <a:rPr lang="en-US" sz="900" dirty="0" smtClean="0">
                <a:latin typeface="Arial Narrow" pitchFamily="34" charset="0"/>
              </a:rPr>
              <a:t>DAILY TRIUMPH OVER SATAN - </a:t>
            </a:r>
            <a:r>
              <a:rPr lang="en-US" sz="900" dirty="0">
                <a:latin typeface="Arial Narrow" pitchFamily="34" charset="0"/>
              </a:rPr>
              <a:t>When Jesus </a:t>
            </a:r>
            <a:r>
              <a:rPr lang="en-US" sz="900" dirty="0" smtClean="0">
                <a:latin typeface="Arial Narrow" pitchFamily="34" charset="0"/>
              </a:rPr>
              <a:t>was tempted </a:t>
            </a:r>
            <a:r>
              <a:rPr lang="en-US" sz="900" dirty="0">
                <a:latin typeface="Arial Narrow" pitchFamily="34" charset="0"/>
              </a:rPr>
              <a:t>by Satan in the wilderness he </a:t>
            </a:r>
            <a:r>
              <a:rPr lang="en-US" sz="900" dirty="0" smtClean="0">
                <a:latin typeface="Arial Narrow" pitchFamily="34" charset="0"/>
              </a:rPr>
              <a:t>recited Scripture </a:t>
            </a:r>
            <a:r>
              <a:rPr lang="en-US" sz="900" dirty="0">
                <a:latin typeface="Arial Narrow" pitchFamily="34" charset="0"/>
              </a:rPr>
              <a:t>from memory and put Satan to flight</a:t>
            </a:r>
            <a:r>
              <a:rPr lang="en-US" sz="900" dirty="0" smtClean="0">
                <a:latin typeface="Arial Narrow" pitchFamily="34" charset="0"/>
              </a:rPr>
              <a:t>.</a:t>
            </a:r>
          </a:p>
          <a:p>
            <a:endParaRPr lang="en-US" sz="900" dirty="0">
              <a:latin typeface="Arial Narrow" pitchFamily="34" charset="0"/>
            </a:endParaRPr>
          </a:p>
          <a:p>
            <a:r>
              <a:rPr lang="en-US" sz="900" dirty="0" smtClean="0">
                <a:latin typeface="Arial Narrow" pitchFamily="34" charset="0"/>
              </a:rPr>
              <a:t>COMFORT AND COUNSEL FOR PEOPLE YOU LOVE - </a:t>
            </a:r>
            <a:r>
              <a:rPr lang="en-US" sz="900" dirty="0">
                <a:latin typeface="Arial Narrow" pitchFamily="34" charset="0"/>
              </a:rPr>
              <a:t>When the heart full of God’s love can draw on </a:t>
            </a:r>
            <a:r>
              <a:rPr lang="en-US" sz="900" dirty="0" smtClean="0">
                <a:latin typeface="Arial Narrow" pitchFamily="34" charset="0"/>
              </a:rPr>
              <a:t>the mind </a:t>
            </a:r>
            <a:r>
              <a:rPr lang="en-US" sz="900" dirty="0">
                <a:latin typeface="Arial Narrow" pitchFamily="34" charset="0"/>
              </a:rPr>
              <a:t>full of God’s word, timely blessings flow </a:t>
            </a:r>
            <a:r>
              <a:rPr lang="en-US" sz="900" dirty="0" smtClean="0">
                <a:latin typeface="Arial Narrow" pitchFamily="34" charset="0"/>
              </a:rPr>
              <a:t>from the </a:t>
            </a:r>
            <a:r>
              <a:rPr lang="en-US" sz="900" dirty="0">
                <a:latin typeface="Arial Narrow" pitchFamily="34" charset="0"/>
              </a:rPr>
              <a:t>mouth</a:t>
            </a:r>
            <a:r>
              <a:rPr lang="en-US" sz="900" dirty="0" smtClean="0">
                <a:latin typeface="Arial Narrow" pitchFamily="34" charset="0"/>
              </a:rPr>
              <a:t>.</a:t>
            </a:r>
          </a:p>
          <a:p>
            <a:endParaRPr lang="en-US" sz="900" dirty="0">
              <a:latin typeface="Arial Narrow" pitchFamily="34" charset="0"/>
            </a:endParaRPr>
          </a:p>
          <a:p>
            <a:r>
              <a:rPr lang="en-US" sz="900" dirty="0" smtClean="0">
                <a:latin typeface="Arial Narrow" pitchFamily="34" charset="0"/>
              </a:rPr>
              <a:t>COMMUNICATING THE GOSPEL TO UNBELIEVERS - </a:t>
            </a:r>
            <a:r>
              <a:rPr lang="en-US" sz="900" dirty="0">
                <a:latin typeface="Arial Narrow" pitchFamily="34" charset="0"/>
              </a:rPr>
              <a:t>Actual verses of the Bible have their </a:t>
            </a:r>
            <a:r>
              <a:rPr lang="en-US" sz="900" dirty="0" smtClean="0">
                <a:latin typeface="Arial Narrow" pitchFamily="34" charset="0"/>
              </a:rPr>
              <a:t>own penetrating </a:t>
            </a:r>
            <a:r>
              <a:rPr lang="en-US" sz="900" dirty="0">
                <a:latin typeface="Arial Narrow" pitchFamily="34" charset="0"/>
              </a:rPr>
              <a:t>power. And when they come from </a:t>
            </a:r>
            <a:r>
              <a:rPr lang="en-US" sz="900" dirty="0" smtClean="0">
                <a:latin typeface="Arial Narrow" pitchFamily="34" charset="0"/>
              </a:rPr>
              <a:t>our heart</a:t>
            </a:r>
            <a:r>
              <a:rPr lang="en-US" sz="900" dirty="0">
                <a:latin typeface="Arial Narrow" pitchFamily="34" charset="0"/>
              </a:rPr>
              <a:t>, as well as from the Book, the witness is </a:t>
            </a:r>
            <a:r>
              <a:rPr lang="en-US" sz="900" dirty="0" smtClean="0">
                <a:latin typeface="Arial Narrow" pitchFamily="34" charset="0"/>
              </a:rPr>
              <a:t>given that </a:t>
            </a:r>
            <a:r>
              <a:rPr lang="en-US" sz="900" dirty="0">
                <a:latin typeface="Arial Narrow" pitchFamily="34" charset="0"/>
              </a:rPr>
              <a:t>they are precious enough to learn</a:t>
            </a:r>
            <a:r>
              <a:rPr lang="en-US" sz="900" dirty="0" smtClean="0">
                <a:latin typeface="Arial Narrow" pitchFamily="34" charset="0"/>
              </a:rPr>
              <a:t>.</a:t>
            </a:r>
          </a:p>
          <a:p>
            <a:endParaRPr lang="en-US" sz="900" dirty="0">
              <a:latin typeface="Arial Narrow" pitchFamily="34" charset="0"/>
            </a:endParaRPr>
          </a:p>
          <a:p>
            <a:r>
              <a:rPr lang="en-US" sz="900" dirty="0" smtClean="0">
                <a:latin typeface="Arial Narrow" pitchFamily="34" charset="0"/>
              </a:rPr>
              <a:t>COMMUNION WITH GOD IN THE ENJOYMENT OF HIS PERSON AND WAYS - </a:t>
            </a:r>
            <a:r>
              <a:rPr lang="en-US" sz="900" dirty="0">
                <a:latin typeface="Arial Narrow" pitchFamily="34" charset="0"/>
              </a:rPr>
              <a:t>The way we </a:t>
            </a:r>
            <a:r>
              <a:rPr lang="en-US" sz="900" dirty="0" smtClean="0">
                <a:latin typeface="Arial Narrow" pitchFamily="34" charset="0"/>
              </a:rPr>
              <a:t>commune with </a:t>
            </a:r>
            <a:r>
              <a:rPr lang="en-US" sz="900" dirty="0">
                <a:latin typeface="Arial Narrow" pitchFamily="34" charset="0"/>
              </a:rPr>
              <a:t>(that is, fellowship with) God is by </a:t>
            </a:r>
            <a:r>
              <a:rPr lang="en-US" sz="900" dirty="0" smtClean="0">
                <a:latin typeface="Arial Narrow" pitchFamily="34" charset="0"/>
              </a:rPr>
              <a:t>meditating on </a:t>
            </a:r>
            <a:r>
              <a:rPr lang="en-US" sz="900" dirty="0">
                <a:latin typeface="Arial Narrow" pitchFamily="34" charset="0"/>
              </a:rPr>
              <a:t>his attributes and expressing to him our </a:t>
            </a:r>
            <a:r>
              <a:rPr lang="en-US" sz="900" dirty="0" smtClean="0">
                <a:latin typeface="Arial Narrow" pitchFamily="34" charset="0"/>
              </a:rPr>
              <a:t>thanks and </a:t>
            </a:r>
            <a:r>
              <a:rPr lang="en-US" sz="900" dirty="0">
                <a:latin typeface="Arial Narrow" pitchFamily="34" charset="0"/>
              </a:rPr>
              <a:t>admiration and love, and seeking his help to </a:t>
            </a:r>
            <a:r>
              <a:rPr lang="en-US" sz="900" dirty="0" smtClean="0">
                <a:latin typeface="Arial Narrow" pitchFamily="34" charset="0"/>
              </a:rPr>
              <a:t>live a </a:t>
            </a:r>
            <a:r>
              <a:rPr lang="en-US" sz="900" dirty="0">
                <a:latin typeface="Arial Narrow" pitchFamily="34" charset="0"/>
              </a:rPr>
              <a:t>life that reflects the value of these attributes.</a:t>
            </a:r>
          </a:p>
        </p:txBody>
      </p:sp>
      <p:sp>
        <p:nvSpPr>
          <p:cNvPr id="3" name="TextBox 2"/>
          <p:cNvSpPr txBox="1"/>
          <p:nvPr/>
        </p:nvSpPr>
        <p:spPr>
          <a:xfrm>
            <a:off x="3733800" y="4953000"/>
            <a:ext cx="2514600" cy="1477328"/>
          </a:xfrm>
          <a:prstGeom prst="rect">
            <a:avLst/>
          </a:prstGeom>
          <a:noFill/>
        </p:spPr>
        <p:txBody>
          <a:bodyPr wrap="square" rtlCol="0">
            <a:spAutoFit/>
          </a:bodyPr>
          <a:lstStyle/>
          <a:p>
            <a:pPr marL="285750" indent="-285750">
              <a:buFont typeface="Arial" pitchFamily="34" charset="0"/>
              <a:buChar char="•"/>
            </a:pPr>
            <a:r>
              <a:rPr lang="en-US" dirty="0" smtClean="0"/>
              <a:t>Start August 15</a:t>
            </a:r>
            <a:r>
              <a:rPr lang="en-US" baseline="30000" dirty="0" smtClean="0"/>
              <a:t>th</a:t>
            </a:r>
            <a:endParaRPr lang="en-US" dirty="0" smtClean="0"/>
          </a:p>
          <a:p>
            <a:pPr marL="285750" indent="-285750">
              <a:buFont typeface="Arial" pitchFamily="34" charset="0"/>
              <a:buChar char="•"/>
            </a:pPr>
            <a:r>
              <a:rPr lang="en-US" dirty="0" smtClean="0"/>
              <a:t>First memorization due on August 26</a:t>
            </a:r>
            <a:r>
              <a:rPr lang="en-US" baseline="30000" dirty="0" smtClean="0"/>
              <a:t>th</a:t>
            </a:r>
            <a:endParaRPr lang="en-US" dirty="0" smtClean="0"/>
          </a:p>
          <a:p>
            <a:pPr marL="285750" indent="-285750">
              <a:buFont typeface="Arial" pitchFamily="34" charset="0"/>
              <a:buChar char="•"/>
            </a:pPr>
            <a:r>
              <a:rPr lang="en-US" dirty="0" smtClean="0"/>
              <a:t>Final due on December 24</a:t>
            </a:r>
            <a:r>
              <a:rPr lang="en-US" baseline="30000" dirty="0" smtClean="0"/>
              <a:t>th</a:t>
            </a:r>
            <a:r>
              <a:rPr lang="en-US" dirty="0" smtClean="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373380"/>
            <a:ext cx="2819400" cy="4191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Arial Narrow" pitchFamily="34" charset="0"/>
            </a:endParaRPr>
          </a:p>
        </p:txBody>
      </p:sp>
      <p:sp>
        <p:nvSpPr>
          <p:cNvPr id="13" name="Rectangle 12"/>
          <p:cNvSpPr/>
          <p:nvPr/>
        </p:nvSpPr>
        <p:spPr>
          <a:xfrm>
            <a:off x="228600" y="373380"/>
            <a:ext cx="2819400" cy="228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latin typeface="Arial Narrow" pitchFamily="34" charset="0"/>
                <a:cs typeface="Arial" pitchFamily="34" charset="0"/>
              </a:rPr>
              <a:t>Week 1 :: Matthew 5:1-10</a:t>
            </a:r>
            <a:endParaRPr lang="en-US" sz="1100" b="1" dirty="0">
              <a:latin typeface="Arial Narrow" pitchFamily="34" charset="0"/>
              <a:cs typeface="Arial" pitchFamily="34" charset="0"/>
            </a:endParaRPr>
          </a:p>
        </p:txBody>
      </p:sp>
      <p:sp>
        <p:nvSpPr>
          <p:cNvPr id="14" name="Rectangle 13"/>
          <p:cNvSpPr/>
          <p:nvPr/>
        </p:nvSpPr>
        <p:spPr>
          <a:xfrm>
            <a:off x="3581400" y="373380"/>
            <a:ext cx="2819400" cy="228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latin typeface="Arial Narrow" pitchFamily="34" charset="0"/>
                <a:cs typeface="Arial" pitchFamily="34" charset="0"/>
              </a:rPr>
              <a:t>Week 2 :: Matthew 5:11-16</a:t>
            </a:r>
            <a:endParaRPr lang="en-US" sz="1100" b="1" dirty="0">
              <a:latin typeface="Arial Narrow" pitchFamily="34" charset="0"/>
              <a:cs typeface="Arial" pitchFamily="34" charset="0"/>
            </a:endParaRPr>
          </a:p>
        </p:txBody>
      </p:sp>
      <p:sp>
        <p:nvSpPr>
          <p:cNvPr id="15" name="Rectangle 14"/>
          <p:cNvSpPr/>
          <p:nvPr/>
        </p:nvSpPr>
        <p:spPr>
          <a:xfrm>
            <a:off x="228600" y="4572000"/>
            <a:ext cx="2819400" cy="228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latin typeface="Arial Narrow" pitchFamily="34" charset="0"/>
                <a:cs typeface="Arial" pitchFamily="34" charset="0"/>
              </a:rPr>
              <a:t>Week 3 :: Matthew 5:17-20</a:t>
            </a:r>
            <a:endParaRPr lang="en-US" sz="1100" b="1" dirty="0">
              <a:latin typeface="Arial Narrow" pitchFamily="34" charset="0"/>
              <a:cs typeface="Arial" pitchFamily="34" charset="0"/>
            </a:endParaRPr>
          </a:p>
        </p:txBody>
      </p:sp>
      <p:sp>
        <p:nvSpPr>
          <p:cNvPr id="16" name="Rectangle 15"/>
          <p:cNvSpPr/>
          <p:nvPr/>
        </p:nvSpPr>
        <p:spPr>
          <a:xfrm>
            <a:off x="3581400" y="4572000"/>
            <a:ext cx="2819400" cy="228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latin typeface="Arial Narrow" pitchFamily="34" charset="0"/>
                <a:cs typeface="Arial" pitchFamily="34" charset="0"/>
              </a:rPr>
              <a:t>Week 4 :: Matthew 5:21-26</a:t>
            </a:r>
            <a:endParaRPr lang="en-US" sz="1100" b="1" dirty="0">
              <a:latin typeface="Arial Narrow" pitchFamily="34" charset="0"/>
              <a:cs typeface="Arial"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299135521"/>
              </p:ext>
            </p:extLst>
          </p:nvPr>
        </p:nvGraphicFramePr>
        <p:xfrm>
          <a:off x="335281" y="651333"/>
          <a:ext cx="2628899" cy="3692161"/>
        </p:xfrm>
        <a:graphic>
          <a:graphicData uri="http://schemas.openxmlformats.org/drawingml/2006/table">
            <a:tbl>
              <a:tblPr/>
              <a:tblGrid>
                <a:gridCol w="235926"/>
                <a:gridCol w="2392973"/>
              </a:tblGrid>
              <a:tr h="407847">
                <a:tc>
                  <a:txBody>
                    <a:bodyPr/>
                    <a:lstStyle/>
                    <a:p>
                      <a:pPr algn="l" fontAlgn="ctr"/>
                      <a:r>
                        <a:rPr lang="en-US" sz="1000" b="0" i="0" u="none" strike="noStrike" dirty="0">
                          <a:solidFill>
                            <a:srgbClr val="000000"/>
                          </a:solidFill>
                          <a:effectLst/>
                          <a:latin typeface="Arial Narrow" pitchFamily="34" charset="0"/>
                        </a:rPr>
                        <a:t>1</a:t>
                      </a:r>
                    </a:p>
                  </a:txBody>
                  <a:tcPr marL="9525" marR="9525" marT="9525" marB="0">
                    <a:lnL>
                      <a:noFill/>
                    </a:lnL>
                    <a:lnR>
                      <a:noFill/>
                    </a:lnR>
                    <a:lnT>
                      <a:noFill/>
                    </a:lnT>
                    <a:lnB>
                      <a:noFill/>
                    </a:lnB>
                  </a:tcPr>
                </a:tc>
                <a:tc>
                  <a:txBody>
                    <a:bodyPr/>
                    <a:lstStyle/>
                    <a:p>
                      <a:pPr algn="l" fontAlgn="ctr"/>
                      <a:r>
                        <a:rPr lang="en-US" sz="1000" b="0" i="0" u="none" strike="noStrike" dirty="0">
                          <a:solidFill>
                            <a:srgbClr val="000000"/>
                          </a:solidFill>
                          <a:effectLst/>
                          <a:latin typeface="Arial Narrow" pitchFamily="34" charset="0"/>
                        </a:rPr>
                        <a:t>Seeing the crowds, he went up on the mountain, and when he sat down, his disciples came to him.</a:t>
                      </a:r>
                    </a:p>
                  </a:txBody>
                  <a:tcPr marL="9525" marR="9525" marT="9525" marB="0">
                    <a:lnL>
                      <a:noFill/>
                    </a:lnL>
                    <a:lnR>
                      <a:noFill/>
                    </a:lnR>
                    <a:lnT>
                      <a:noFill/>
                    </a:lnT>
                    <a:lnB>
                      <a:noFill/>
                    </a:lnB>
                  </a:tcPr>
                </a:tc>
              </a:tr>
              <a:tr h="304800">
                <a:tc>
                  <a:txBody>
                    <a:bodyPr/>
                    <a:lstStyle/>
                    <a:p>
                      <a:pPr algn="l" fontAlgn="ctr"/>
                      <a:r>
                        <a:rPr lang="en-US" sz="1000" b="0" i="0" u="none" strike="noStrike">
                          <a:solidFill>
                            <a:srgbClr val="000000"/>
                          </a:solidFill>
                          <a:effectLst/>
                          <a:latin typeface="Arial Narrow" pitchFamily="34" charset="0"/>
                        </a:rPr>
                        <a:t>2</a:t>
                      </a:r>
                    </a:p>
                  </a:txBody>
                  <a:tcPr marL="9525" marR="9525" marT="9525" marB="0">
                    <a:lnL>
                      <a:noFill/>
                    </a:lnL>
                    <a:lnR>
                      <a:noFill/>
                    </a:lnR>
                    <a:lnT>
                      <a:noFill/>
                    </a:lnT>
                    <a:lnB>
                      <a:noFill/>
                    </a:lnB>
                  </a:tcPr>
                </a:tc>
                <a:tc>
                  <a:txBody>
                    <a:bodyPr/>
                    <a:lstStyle/>
                    <a:p>
                      <a:pPr algn="l" fontAlgn="ctr"/>
                      <a:r>
                        <a:rPr lang="en-US" sz="1000" b="0" i="0" u="none" strike="noStrike" dirty="0">
                          <a:solidFill>
                            <a:srgbClr val="000000"/>
                          </a:solidFill>
                          <a:effectLst/>
                          <a:latin typeface="Arial Narrow" pitchFamily="34" charset="0"/>
                        </a:rPr>
                        <a:t>And he opened his mouth and taught them, saying:</a:t>
                      </a:r>
                    </a:p>
                  </a:txBody>
                  <a:tcPr marL="9525" marR="9525" marT="9525" marB="0">
                    <a:lnL>
                      <a:noFill/>
                    </a:lnL>
                    <a:lnR>
                      <a:noFill/>
                    </a:lnR>
                    <a:lnT>
                      <a:noFill/>
                    </a:lnT>
                    <a:lnB>
                      <a:noFill/>
                    </a:lnB>
                  </a:tcPr>
                </a:tc>
              </a:tr>
              <a:tr h="351157">
                <a:tc>
                  <a:txBody>
                    <a:bodyPr/>
                    <a:lstStyle/>
                    <a:p>
                      <a:pPr algn="l" fontAlgn="ctr"/>
                      <a:r>
                        <a:rPr lang="en-US" sz="1000" b="0" i="0" u="none" strike="noStrike">
                          <a:solidFill>
                            <a:srgbClr val="000000"/>
                          </a:solidFill>
                          <a:effectLst/>
                          <a:latin typeface="Arial Narrow" pitchFamily="34" charset="0"/>
                        </a:rPr>
                        <a:t>3</a:t>
                      </a:r>
                    </a:p>
                  </a:txBody>
                  <a:tcPr marL="9525" marR="9525" marT="9525" marB="0">
                    <a:lnL>
                      <a:noFill/>
                    </a:lnL>
                    <a:lnR>
                      <a:noFill/>
                    </a:lnR>
                    <a:lnT>
                      <a:noFill/>
                    </a:lnT>
                    <a:lnB>
                      <a:noFill/>
                    </a:lnB>
                  </a:tcPr>
                </a:tc>
                <a:tc>
                  <a:txBody>
                    <a:bodyPr/>
                    <a:lstStyle/>
                    <a:p>
                      <a:pPr algn="l" fontAlgn="ctr"/>
                      <a:r>
                        <a:rPr lang="en-US" sz="1000" b="0" i="0" u="none" strike="noStrike" dirty="0">
                          <a:solidFill>
                            <a:srgbClr val="000000"/>
                          </a:solidFill>
                          <a:effectLst/>
                          <a:latin typeface="Arial Narrow" pitchFamily="34" charset="0"/>
                        </a:rPr>
                        <a:t>“Blessed are the poor in spirit, for theirs is the kingdom of heaven.</a:t>
                      </a:r>
                    </a:p>
                  </a:txBody>
                  <a:tcPr marL="9525" marR="9525" marT="9525" marB="0">
                    <a:lnL>
                      <a:noFill/>
                    </a:lnL>
                    <a:lnR>
                      <a:noFill/>
                    </a:lnR>
                    <a:lnT>
                      <a:noFill/>
                    </a:lnT>
                    <a:lnB>
                      <a:noFill/>
                    </a:lnB>
                  </a:tcPr>
                </a:tc>
              </a:tr>
              <a:tr h="351157">
                <a:tc>
                  <a:txBody>
                    <a:bodyPr/>
                    <a:lstStyle/>
                    <a:p>
                      <a:pPr algn="l" fontAlgn="ctr"/>
                      <a:r>
                        <a:rPr lang="en-US" sz="1000" b="0" i="0" u="none" strike="noStrike">
                          <a:solidFill>
                            <a:srgbClr val="000000"/>
                          </a:solidFill>
                          <a:effectLst/>
                          <a:latin typeface="Arial Narrow" pitchFamily="34" charset="0"/>
                        </a:rPr>
                        <a:t>4</a:t>
                      </a:r>
                    </a:p>
                  </a:txBody>
                  <a:tcPr marL="9525" marR="9525" marT="9525" marB="0">
                    <a:lnL>
                      <a:noFill/>
                    </a:lnL>
                    <a:lnR>
                      <a:noFill/>
                    </a:lnR>
                    <a:lnT>
                      <a:noFill/>
                    </a:lnT>
                    <a:lnB>
                      <a:noFill/>
                    </a:lnB>
                  </a:tcPr>
                </a:tc>
                <a:tc>
                  <a:txBody>
                    <a:bodyPr/>
                    <a:lstStyle/>
                    <a:p>
                      <a:pPr algn="l" fontAlgn="ctr"/>
                      <a:r>
                        <a:rPr lang="en-US" sz="1000" b="0" i="0" u="none" strike="noStrike" dirty="0">
                          <a:solidFill>
                            <a:srgbClr val="000000"/>
                          </a:solidFill>
                          <a:effectLst/>
                          <a:latin typeface="Arial Narrow" pitchFamily="34" charset="0"/>
                        </a:rPr>
                        <a:t>“Blessed are those who mourn, for they shall be comforted.</a:t>
                      </a:r>
                    </a:p>
                  </a:txBody>
                  <a:tcPr marL="9525" marR="9525" marT="9525" marB="0">
                    <a:lnL>
                      <a:noFill/>
                    </a:lnL>
                    <a:lnR>
                      <a:noFill/>
                    </a:lnR>
                    <a:lnT>
                      <a:noFill/>
                    </a:lnT>
                    <a:lnB>
                      <a:noFill/>
                    </a:lnB>
                  </a:tcPr>
                </a:tc>
              </a:tr>
              <a:tr h="351157">
                <a:tc>
                  <a:txBody>
                    <a:bodyPr/>
                    <a:lstStyle/>
                    <a:p>
                      <a:pPr algn="l" fontAlgn="ctr"/>
                      <a:r>
                        <a:rPr lang="en-US" sz="1000" b="0" i="0" u="none" strike="noStrike">
                          <a:solidFill>
                            <a:srgbClr val="000000"/>
                          </a:solidFill>
                          <a:effectLst/>
                          <a:latin typeface="Arial Narrow" pitchFamily="34" charset="0"/>
                        </a:rPr>
                        <a:t>5</a:t>
                      </a:r>
                    </a:p>
                  </a:txBody>
                  <a:tcPr marL="9525" marR="9525" marT="9525" marB="0">
                    <a:lnL>
                      <a:noFill/>
                    </a:lnL>
                    <a:lnR>
                      <a:noFill/>
                    </a:lnR>
                    <a:lnT>
                      <a:noFill/>
                    </a:lnT>
                    <a:lnB>
                      <a:noFill/>
                    </a:lnB>
                  </a:tcPr>
                </a:tc>
                <a:tc>
                  <a:txBody>
                    <a:bodyPr/>
                    <a:lstStyle/>
                    <a:p>
                      <a:pPr algn="l" fontAlgn="ctr"/>
                      <a:r>
                        <a:rPr lang="en-US" sz="1000" b="0" i="0" u="none" strike="noStrike">
                          <a:solidFill>
                            <a:srgbClr val="000000"/>
                          </a:solidFill>
                          <a:effectLst/>
                          <a:latin typeface="Arial Narrow" pitchFamily="34" charset="0"/>
                        </a:rPr>
                        <a:t>“Blessed are the meek, for they shall inherit the earth.</a:t>
                      </a:r>
                    </a:p>
                  </a:txBody>
                  <a:tcPr marL="9525" marR="9525" marT="9525" marB="0">
                    <a:lnL>
                      <a:noFill/>
                    </a:lnL>
                    <a:lnR>
                      <a:noFill/>
                    </a:lnR>
                    <a:lnT>
                      <a:noFill/>
                    </a:lnT>
                    <a:lnB>
                      <a:noFill/>
                    </a:lnB>
                  </a:tcPr>
                </a:tc>
              </a:tr>
              <a:tr h="351157">
                <a:tc>
                  <a:txBody>
                    <a:bodyPr/>
                    <a:lstStyle/>
                    <a:p>
                      <a:pPr algn="l" fontAlgn="ctr"/>
                      <a:r>
                        <a:rPr lang="en-US" sz="1000" b="0" i="0" u="none" strike="noStrike">
                          <a:solidFill>
                            <a:srgbClr val="000000"/>
                          </a:solidFill>
                          <a:effectLst/>
                          <a:latin typeface="Arial Narrow" pitchFamily="34" charset="0"/>
                        </a:rPr>
                        <a:t>6</a:t>
                      </a:r>
                    </a:p>
                  </a:txBody>
                  <a:tcPr marL="9525" marR="9525" marT="9525" marB="0">
                    <a:lnL>
                      <a:noFill/>
                    </a:lnL>
                    <a:lnR>
                      <a:noFill/>
                    </a:lnR>
                    <a:lnT>
                      <a:noFill/>
                    </a:lnT>
                    <a:lnB>
                      <a:noFill/>
                    </a:lnB>
                  </a:tcPr>
                </a:tc>
                <a:tc>
                  <a:txBody>
                    <a:bodyPr/>
                    <a:lstStyle/>
                    <a:p>
                      <a:pPr algn="l" fontAlgn="ctr"/>
                      <a:r>
                        <a:rPr lang="en-US" sz="1000" b="0" i="0" u="none" strike="noStrike" dirty="0">
                          <a:solidFill>
                            <a:srgbClr val="000000"/>
                          </a:solidFill>
                          <a:effectLst/>
                          <a:latin typeface="Arial Narrow" pitchFamily="34" charset="0"/>
                        </a:rPr>
                        <a:t>“Blessed are those who hunger and thirst for righteousness, for they shall be satisfied.</a:t>
                      </a:r>
                    </a:p>
                  </a:txBody>
                  <a:tcPr marL="9525" marR="9525" marT="9525" marB="0">
                    <a:lnL>
                      <a:noFill/>
                    </a:lnL>
                    <a:lnR>
                      <a:noFill/>
                    </a:lnR>
                    <a:lnT>
                      <a:noFill/>
                    </a:lnT>
                    <a:lnB>
                      <a:noFill/>
                    </a:lnB>
                  </a:tcPr>
                </a:tc>
              </a:tr>
              <a:tr h="351157">
                <a:tc>
                  <a:txBody>
                    <a:bodyPr/>
                    <a:lstStyle/>
                    <a:p>
                      <a:pPr algn="l" fontAlgn="ctr"/>
                      <a:r>
                        <a:rPr lang="en-US" sz="1000" b="0" i="0" u="none" strike="noStrike">
                          <a:solidFill>
                            <a:srgbClr val="000000"/>
                          </a:solidFill>
                          <a:effectLst/>
                          <a:latin typeface="Arial Narrow" pitchFamily="34" charset="0"/>
                        </a:rPr>
                        <a:t>7</a:t>
                      </a:r>
                    </a:p>
                  </a:txBody>
                  <a:tcPr marL="9525" marR="9525" marT="9525" marB="0">
                    <a:lnL>
                      <a:noFill/>
                    </a:lnL>
                    <a:lnR>
                      <a:noFill/>
                    </a:lnR>
                    <a:lnT>
                      <a:noFill/>
                    </a:lnT>
                    <a:lnB>
                      <a:noFill/>
                    </a:lnB>
                  </a:tcPr>
                </a:tc>
                <a:tc>
                  <a:txBody>
                    <a:bodyPr/>
                    <a:lstStyle/>
                    <a:p>
                      <a:pPr algn="l" fontAlgn="ctr"/>
                      <a:r>
                        <a:rPr lang="en-US" sz="1000" b="0" i="0" u="none" strike="noStrike">
                          <a:solidFill>
                            <a:srgbClr val="000000"/>
                          </a:solidFill>
                          <a:effectLst/>
                          <a:latin typeface="Arial Narrow" pitchFamily="34" charset="0"/>
                        </a:rPr>
                        <a:t>“Blessed are the merciful, for they shall receive mercy.</a:t>
                      </a:r>
                    </a:p>
                  </a:txBody>
                  <a:tcPr marL="9525" marR="9525" marT="9525" marB="0">
                    <a:lnL>
                      <a:noFill/>
                    </a:lnL>
                    <a:lnR>
                      <a:noFill/>
                    </a:lnR>
                    <a:lnT>
                      <a:noFill/>
                    </a:lnT>
                    <a:lnB>
                      <a:noFill/>
                    </a:lnB>
                  </a:tcPr>
                </a:tc>
              </a:tr>
              <a:tr h="351157">
                <a:tc>
                  <a:txBody>
                    <a:bodyPr/>
                    <a:lstStyle/>
                    <a:p>
                      <a:pPr algn="l" fontAlgn="ctr"/>
                      <a:r>
                        <a:rPr lang="en-US" sz="1000" b="0" i="0" u="none" strike="noStrike">
                          <a:solidFill>
                            <a:srgbClr val="000000"/>
                          </a:solidFill>
                          <a:effectLst/>
                          <a:latin typeface="Arial Narrow" pitchFamily="34" charset="0"/>
                        </a:rPr>
                        <a:t>8</a:t>
                      </a:r>
                    </a:p>
                  </a:txBody>
                  <a:tcPr marL="9525" marR="9525" marT="9525" marB="0">
                    <a:lnL>
                      <a:noFill/>
                    </a:lnL>
                    <a:lnR>
                      <a:noFill/>
                    </a:lnR>
                    <a:lnT>
                      <a:noFill/>
                    </a:lnT>
                    <a:lnB>
                      <a:noFill/>
                    </a:lnB>
                  </a:tcPr>
                </a:tc>
                <a:tc>
                  <a:txBody>
                    <a:bodyPr/>
                    <a:lstStyle/>
                    <a:p>
                      <a:pPr algn="l" fontAlgn="ctr"/>
                      <a:r>
                        <a:rPr lang="en-US" sz="1000" b="0" i="0" u="none" strike="noStrike">
                          <a:solidFill>
                            <a:srgbClr val="000000"/>
                          </a:solidFill>
                          <a:effectLst/>
                          <a:latin typeface="Arial Narrow" pitchFamily="34" charset="0"/>
                        </a:rPr>
                        <a:t>“Blessed are the pure in heart, for they shall see God.</a:t>
                      </a:r>
                    </a:p>
                  </a:txBody>
                  <a:tcPr marL="9525" marR="9525" marT="9525" marB="0">
                    <a:lnL>
                      <a:noFill/>
                    </a:lnL>
                    <a:lnR>
                      <a:noFill/>
                    </a:lnR>
                    <a:lnT>
                      <a:noFill/>
                    </a:lnT>
                    <a:lnB>
                      <a:noFill/>
                    </a:lnB>
                  </a:tcPr>
                </a:tc>
              </a:tr>
              <a:tr h="351157">
                <a:tc>
                  <a:txBody>
                    <a:bodyPr/>
                    <a:lstStyle/>
                    <a:p>
                      <a:pPr algn="l" fontAlgn="ctr"/>
                      <a:r>
                        <a:rPr lang="en-US" sz="1000" b="0" i="0" u="none" strike="noStrike">
                          <a:solidFill>
                            <a:srgbClr val="000000"/>
                          </a:solidFill>
                          <a:effectLst/>
                          <a:latin typeface="Arial Narrow" pitchFamily="34" charset="0"/>
                        </a:rPr>
                        <a:t>9</a:t>
                      </a:r>
                    </a:p>
                  </a:txBody>
                  <a:tcPr marL="9525" marR="9525" marT="9525" marB="0">
                    <a:lnL>
                      <a:noFill/>
                    </a:lnL>
                    <a:lnR>
                      <a:noFill/>
                    </a:lnR>
                    <a:lnT>
                      <a:noFill/>
                    </a:lnT>
                    <a:lnB>
                      <a:noFill/>
                    </a:lnB>
                  </a:tcPr>
                </a:tc>
                <a:tc>
                  <a:txBody>
                    <a:bodyPr/>
                    <a:lstStyle/>
                    <a:p>
                      <a:pPr algn="l" fontAlgn="ctr"/>
                      <a:r>
                        <a:rPr lang="en-US" sz="1000" b="0" i="0" u="none" strike="noStrike">
                          <a:solidFill>
                            <a:srgbClr val="000000"/>
                          </a:solidFill>
                          <a:effectLst/>
                          <a:latin typeface="Arial Narrow" pitchFamily="34" charset="0"/>
                        </a:rPr>
                        <a:t>“Blessed are the peacemakers, for they shall be called sons of God.</a:t>
                      </a:r>
                    </a:p>
                  </a:txBody>
                  <a:tcPr marL="9525" marR="9525" marT="9525" marB="0">
                    <a:lnL>
                      <a:noFill/>
                    </a:lnL>
                    <a:lnR>
                      <a:noFill/>
                    </a:lnR>
                    <a:lnT>
                      <a:noFill/>
                    </a:lnT>
                    <a:lnB>
                      <a:noFill/>
                    </a:lnB>
                  </a:tcPr>
                </a:tc>
              </a:tr>
              <a:tr h="521415">
                <a:tc>
                  <a:txBody>
                    <a:bodyPr/>
                    <a:lstStyle/>
                    <a:p>
                      <a:pPr algn="l" fontAlgn="ctr"/>
                      <a:r>
                        <a:rPr lang="en-US" sz="1000" b="0" i="0" u="none" strike="noStrike" dirty="0">
                          <a:solidFill>
                            <a:srgbClr val="000000"/>
                          </a:solidFill>
                          <a:effectLst/>
                          <a:latin typeface="Arial Narrow" pitchFamily="34" charset="0"/>
                        </a:rPr>
                        <a:t>10</a:t>
                      </a:r>
                    </a:p>
                  </a:txBody>
                  <a:tcPr marL="9525" marR="9525" marT="9525" marB="0">
                    <a:lnL>
                      <a:noFill/>
                    </a:lnL>
                    <a:lnR>
                      <a:noFill/>
                    </a:lnR>
                    <a:lnT>
                      <a:noFill/>
                    </a:lnT>
                    <a:lnB>
                      <a:noFill/>
                    </a:lnB>
                  </a:tcPr>
                </a:tc>
                <a:tc>
                  <a:txBody>
                    <a:bodyPr/>
                    <a:lstStyle/>
                    <a:p>
                      <a:pPr algn="l" fontAlgn="ctr"/>
                      <a:r>
                        <a:rPr lang="en-US" sz="1000" b="0" i="0" u="none" strike="noStrike" dirty="0">
                          <a:solidFill>
                            <a:srgbClr val="000000"/>
                          </a:solidFill>
                          <a:effectLst/>
                          <a:latin typeface="Arial Narrow" pitchFamily="34" charset="0"/>
                        </a:rPr>
                        <a:t>“Blessed are those who are persecuted for righteousness' sake, for theirs is the kingdom of heaven.</a:t>
                      </a:r>
                    </a:p>
                  </a:txBody>
                  <a:tcPr marL="9525" marR="9525" marT="9525" marB="0">
                    <a:lnL>
                      <a:noFill/>
                    </a:lnL>
                    <a:lnR>
                      <a:noFill/>
                    </a:lnR>
                    <a:lnT>
                      <a:noFill/>
                    </a:lnT>
                    <a:lnB>
                      <a:noFill/>
                    </a:lnB>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3916751281"/>
              </p:ext>
            </p:extLst>
          </p:nvPr>
        </p:nvGraphicFramePr>
        <p:xfrm>
          <a:off x="3695700" y="649605"/>
          <a:ext cx="2590800" cy="3838574"/>
        </p:xfrm>
        <a:graphic>
          <a:graphicData uri="http://schemas.openxmlformats.org/drawingml/2006/table">
            <a:tbl>
              <a:tblPr/>
              <a:tblGrid>
                <a:gridCol w="252263"/>
                <a:gridCol w="2338537"/>
              </a:tblGrid>
              <a:tr h="576858">
                <a:tc>
                  <a:txBody>
                    <a:bodyPr/>
                    <a:lstStyle/>
                    <a:p>
                      <a:pPr algn="l" fontAlgn="ctr"/>
                      <a:r>
                        <a:rPr lang="en-US" sz="1100" b="0" i="0" u="none" strike="noStrike" dirty="0">
                          <a:solidFill>
                            <a:srgbClr val="000000"/>
                          </a:solidFill>
                          <a:effectLst/>
                          <a:latin typeface="Arial Narrow" pitchFamily="34" charset="0"/>
                        </a:rPr>
                        <a:t>11</a:t>
                      </a:r>
                    </a:p>
                  </a:txBody>
                  <a:tcPr marL="9525" marR="9525" marT="9525" marB="0">
                    <a:lnL>
                      <a:noFill/>
                    </a:lnL>
                    <a:lnR>
                      <a:noFill/>
                    </a:lnR>
                    <a:lnT>
                      <a:noFill/>
                    </a:lnT>
                    <a:lnB>
                      <a:noFill/>
                    </a:lnB>
                  </a:tcPr>
                </a:tc>
                <a:tc>
                  <a:txBody>
                    <a:bodyPr/>
                    <a:lstStyle/>
                    <a:p>
                      <a:pPr algn="l" fontAlgn="ctr"/>
                      <a:r>
                        <a:rPr lang="en-US" sz="1100" b="0" i="0" u="none" strike="noStrike" dirty="0">
                          <a:solidFill>
                            <a:srgbClr val="000000"/>
                          </a:solidFill>
                          <a:effectLst/>
                          <a:latin typeface="Arial Narrow" pitchFamily="34" charset="0"/>
                        </a:rPr>
                        <a:t>“Blessed are you when others revile you and persecute you and utter all kinds of evil against you falsely on my account.</a:t>
                      </a:r>
                    </a:p>
                  </a:txBody>
                  <a:tcPr marL="9525" marR="9525" marT="9525" marB="0">
                    <a:lnL>
                      <a:noFill/>
                    </a:lnL>
                    <a:lnR>
                      <a:noFill/>
                    </a:lnR>
                    <a:lnT>
                      <a:noFill/>
                    </a:lnT>
                    <a:lnB>
                      <a:noFill/>
                    </a:lnB>
                  </a:tcPr>
                </a:tc>
              </a:tr>
              <a:tr h="576858">
                <a:tc>
                  <a:txBody>
                    <a:bodyPr/>
                    <a:lstStyle/>
                    <a:p>
                      <a:pPr algn="l" fontAlgn="ctr"/>
                      <a:r>
                        <a:rPr lang="en-US" sz="1100" b="0" i="0" u="none" strike="noStrike">
                          <a:solidFill>
                            <a:srgbClr val="000000"/>
                          </a:solidFill>
                          <a:effectLst/>
                          <a:latin typeface="Arial Narrow" pitchFamily="34" charset="0"/>
                        </a:rPr>
                        <a:t>12</a:t>
                      </a:r>
                    </a:p>
                  </a:txBody>
                  <a:tcPr marL="9525" marR="9525" marT="9525" marB="0">
                    <a:lnL>
                      <a:noFill/>
                    </a:lnL>
                    <a:lnR>
                      <a:noFill/>
                    </a:lnR>
                    <a:lnT>
                      <a:noFill/>
                    </a:lnT>
                    <a:lnB>
                      <a:noFill/>
                    </a:lnB>
                  </a:tcPr>
                </a:tc>
                <a:tc>
                  <a:txBody>
                    <a:bodyPr/>
                    <a:lstStyle/>
                    <a:p>
                      <a:pPr algn="l" fontAlgn="ctr"/>
                      <a:r>
                        <a:rPr lang="en-US" sz="1100" b="0" i="0" u="none" strike="noStrike" dirty="0">
                          <a:solidFill>
                            <a:srgbClr val="000000"/>
                          </a:solidFill>
                          <a:effectLst/>
                          <a:latin typeface="Arial Narrow" pitchFamily="34" charset="0"/>
                        </a:rPr>
                        <a:t>Rejoice and be glad, for your reward is great in heaven, for so they persecuted the prophets who were before you.</a:t>
                      </a:r>
                    </a:p>
                  </a:txBody>
                  <a:tcPr marL="9525" marR="9525" marT="9525" marB="0">
                    <a:lnL>
                      <a:noFill/>
                    </a:lnL>
                    <a:lnR>
                      <a:noFill/>
                    </a:lnR>
                    <a:lnT>
                      <a:noFill/>
                    </a:lnT>
                    <a:lnB>
                      <a:noFill/>
                    </a:lnB>
                  </a:tcPr>
                </a:tc>
              </a:tr>
              <a:tr h="954283">
                <a:tc>
                  <a:txBody>
                    <a:bodyPr/>
                    <a:lstStyle/>
                    <a:p>
                      <a:pPr algn="l" fontAlgn="ctr"/>
                      <a:r>
                        <a:rPr lang="en-US" sz="1100" b="0" i="0" u="none" strike="noStrike">
                          <a:solidFill>
                            <a:srgbClr val="000000"/>
                          </a:solidFill>
                          <a:effectLst/>
                          <a:latin typeface="Arial Narrow" pitchFamily="34" charset="0"/>
                        </a:rPr>
                        <a:t>13</a:t>
                      </a:r>
                    </a:p>
                  </a:txBody>
                  <a:tcPr marL="9525" marR="9525" marT="9525" marB="0">
                    <a:lnL>
                      <a:noFill/>
                    </a:lnL>
                    <a:lnR>
                      <a:noFill/>
                    </a:lnR>
                    <a:lnT>
                      <a:noFill/>
                    </a:lnT>
                    <a:lnB>
                      <a:noFill/>
                    </a:lnB>
                  </a:tcPr>
                </a:tc>
                <a:tc>
                  <a:txBody>
                    <a:bodyPr/>
                    <a:lstStyle/>
                    <a:p>
                      <a:pPr algn="l" fontAlgn="ctr"/>
                      <a:r>
                        <a:rPr lang="en-US" sz="1100" b="0" i="0" u="none" strike="noStrike" dirty="0">
                          <a:solidFill>
                            <a:srgbClr val="000000"/>
                          </a:solidFill>
                          <a:effectLst/>
                          <a:latin typeface="Arial Narrow" pitchFamily="34" charset="0"/>
                        </a:rPr>
                        <a:t>“You are the salt of the earth, but if salt has lost its taste, how shall its saltiness be restored? It is no longer good for anything except to be thrown out and trampled under people's feet.</a:t>
                      </a:r>
                    </a:p>
                  </a:txBody>
                  <a:tcPr marL="9525" marR="9525" marT="9525" marB="0">
                    <a:lnL>
                      <a:noFill/>
                    </a:lnL>
                    <a:lnR>
                      <a:noFill/>
                    </a:lnR>
                    <a:lnT>
                      <a:noFill/>
                    </a:lnT>
                    <a:lnB>
                      <a:noFill/>
                    </a:lnB>
                  </a:tcPr>
                </a:tc>
              </a:tr>
              <a:tr h="388146">
                <a:tc>
                  <a:txBody>
                    <a:bodyPr/>
                    <a:lstStyle/>
                    <a:p>
                      <a:pPr algn="l" fontAlgn="ctr"/>
                      <a:r>
                        <a:rPr lang="en-US" sz="1100" b="0" i="0" u="none" strike="noStrike">
                          <a:solidFill>
                            <a:srgbClr val="000000"/>
                          </a:solidFill>
                          <a:effectLst/>
                          <a:latin typeface="Arial Narrow" pitchFamily="34" charset="0"/>
                        </a:rPr>
                        <a:t>14</a:t>
                      </a:r>
                    </a:p>
                  </a:txBody>
                  <a:tcPr marL="9525" marR="9525" marT="9525" marB="0">
                    <a:lnL>
                      <a:noFill/>
                    </a:lnL>
                    <a:lnR>
                      <a:noFill/>
                    </a:lnR>
                    <a:lnT>
                      <a:noFill/>
                    </a:lnT>
                    <a:lnB>
                      <a:noFill/>
                    </a:lnB>
                  </a:tcPr>
                </a:tc>
                <a:tc>
                  <a:txBody>
                    <a:bodyPr/>
                    <a:lstStyle/>
                    <a:p>
                      <a:pPr algn="l" fontAlgn="ctr"/>
                      <a:r>
                        <a:rPr lang="en-US" sz="1100" b="0" i="0" u="none" strike="noStrike" dirty="0">
                          <a:solidFill>
                            <a:srgbClr val="000000"/>
                          </a:solidFill>
                          <a:effectLst/>
                          <a:latin typeface="Arial Narrow" pitchFamily="34" charset="0"/>
                        </a:rPr>
                        <a:t>“You are the light of the world. A city set on a hill cannot be hidden.</a:t>
                      </a:r>
                    </a:p>
                  </a:txBody>
                  <a:tcPr marL="9525" marR="9525" marT="9525" marB="0">
                    <a:lnL>
                      <a:noFill/>
                    </a:lnL>
                    <a:lnR>
                      <a:noFill/>
                    </a:lnR>
                    <a:lnT>
                      <a:noFill/>
                    </a:lnT>
                    <a:lnB>
                      <a:noFill/>
                    </a:lnB>
                  </a:tcPr>
                </a:tc>
              </a:tr>
              <a:tr h="576858">
                <a:tc>
                  <a:txBody>
                    <a:bodyPr/>
                    <a:lstStyle/>
                    <a:p>
                      <a:pPr algn="l" fontAlgn="ctr"/>
                      <a:r>
                        <a:rPr lang="en-US" sz="1100" b="0" i="0" u="none" strike="noStrike">
                          <a:solidFill>
                            <a:srgbClr val="000000"/>
                          </a:solidFill>
                          <a:effectLst/>
                          <a:latin typeface="Arial Narrow" pitchFamily="34" charset="0"/>
                        </a:rPr>
                        <a:t>15</a:t>
                      </a:r>
                    </a:p>
                  </a:txBody>
                  <a:tcPr marL="9525" marR="9525" marT="9525" marB="0">
                    <a:lnL>
                      <a:noFill/>
                    </a:lnL>
                    <a:lnR>
                      <a:noFill/>
                    </a:lnR>
                    <a:lnT>
                      <a:noFill/>
                    </a:lnT>
                    <a:lnB>
                      <a:noFill/>
                    </a:lnB>
                  </a:tcPr>
                </a:tc>
                <a:tc>
                  <a:txBody>
                    <a:bodyPr/>
                    <a:lstStyle/>
                    <a:p>
                      <a:pPr algn="l" fontAlgn="ctr"/>
                      <a:r>
                        <a:rPr lang="en-US" sz="1100" b="0" i="0" u="none" strike="noStrike" dirty="0">
                          <a:solidFill>
                            <a:srgbClr val="000000"/>
                          </a:solidFill>
                          <a:effectLst/>
                          <a:latin typeface="Arial Narrow" pitchFamily="34" charset="0"/>
                        </a:rPr>
                        <a:t>Nor do people light a lamp and put it under a basket, but on a stand, and it gives light to all in the house.</a:t>
                      </a:r>
                    </a:p>
                  </a:txBody>
                  <a:tcPr marL="9525" marR="9525" marT="9525" marB="0">
                    <a:lnL>
                      <a:noFill/>
                    </a:lnL>
                    <a:lnR>
                      <a:noFill/>
                    </a:lnR>
                    <a:lnT>
                      <a:noFill/>
                    </a:lnT>
                    <a:lnB>
                      <a:noFill/>
                    </a:lnB>
                  </a:tcPr>
                </a:tc>
              </a:tr>
              <a:tr h="765571">
                <a:tc>
                  <a:txBody>
                    <a:bodyPr/>
                    <a:lstStyle/>
                    <a:p>
                      <a:pPr algn="l" fontAlgn="ctr"/>
                      <a:r>
                        <a:rPr lang="en-US" sz="1100" b="0" i="0" u="none" strike="noStrike">
                          <a:solidFill>
                            <a:srgbClr val="000000"/>
                          </a:solidFill>
                          <a:effectLst/>
                          <a:latin typeface="Arial Narrow" pitchFamily="34" charset="0"/>
                        </a:rPr>
                        <a:t>16</a:t>
                      </a:r>
                    </a:p>
                  </a:txBody>
                  <a:tcPr marL="9525" marR="9525" marT="9525" marB="0">
                    <a:lnL>
                      <a:noFill/>
                    </a:lnL>
                    <a:lnR>
                      <a:noFill/>
                    </a:lnR>
                    <a:lnT>
                      <a:noFill/>
                    </a:lnT>
                    <a:lnB>
                      <a:noFill/>
                    </a:lnB>
                  </a:tcPr>
                </a:tc>
                <a:tc>
                  <a:txBody>
                    <a:bodyPr/>
                    <a:lstStyle/>
                    <a:p>
                      <a:pPr algn="l" fontAlgn="ctr"/>
                      <a:r>
                        <a:rPr lang="en-US" sz="1100" b="0" i="0" u="none" strike="noStrike" dirty="0">
                          <a:solidFill>
                            <a:srgbClr val="000000"/>
                          </a:solidFill>
                          <a:effectLst/>
                          <a:latin typeface="Arial Narrow" pitchFamily="34" charset="0"/>
                        </a:rPr>
                        <a:t>In the same way, let your light shine before others, so that they may see your good works and give glory to your Father who is in heaven.</a:t>
                      </a:r>
                    </a:p>
                  </a:txBody>
                  <a:tcPr marL="9525" marR="9525" marT="9525" marB="0">
                    <a:lnL>
                      <a:noFill/>
                    </a:lnL>
                    <a:lnR>
                      <a:noFill/>
                    </a:lnR>
                    <a:lnT>
                      <a:noFill/>
                    </a:lnT>
                    <a:lnB>
                      <a:noFill/>
                    </a:lnB>
                  </a:tcP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565224191"/>
              </p:ext>
            </p:extLst>
          </p:nvPr>
        </p:nvGraphicFramePr>
        <p:xfrm>
          <a:off x="304800" y="4876800"/>
          <a:ext cx="2667000" cy="3161159"/>
        </p:xfrm>
        <a:graphic>
          <a:graphicData uri="http://schemas.openxmlformats.org/drawingml/2006/table">
            <a:tbl>
              <a:tblPr/>
              <a:tblGrid>
                <a:gridCol w="251603"/>
                <a:gridCol w="2415397"/>
              </a:tblGrid>
              <a:tr h="609600">
                <a:tc>
                  <a:txBody>
                    <a:bodyPr/>
                    <a:lstStyle/>
                    <a:p>
                      <a:pPr algn="l" fontAlgn="ctr"/>
                      <a:r>
                        <a:rPr lang="en-US" sz="1100" b="0" i="0" u="none" strike="noStrike" dirty="0">
                          <a:solidFill>
                            <a:srgbClr val="000000"/>
                          </a:solidFill>
                          <a:effectLst/>
                          <a:latin typeface="Arial Narrow" pitchFamily="34" charset="0"/>
                        </a:rPr>
                        <a:t>17</a:t>
                      </a:r>
                    </a:p>
                  </a:txBody>
                  <a:tcPr marL="9525" marR="9525" marT="9525" marB="0">
                    <a:lnL>
                      <a:noFill/>
                    </a:lnL>
                    <a:lnR>
                      <a:noFill/>
                    </a:lnR>
                    <a:lnT>
                      <a:noFill/>
                    </a:lnT>
                    <a:lnB>
                      <a:noFill/>
                    </a:lnB>
                  </a:tcPr>
                </a:tc>
                <a:tc>
                  <a:txBody>
                    <a:bodyPr/>
                    <a:lstStyle/>
                    <a:p>
                      <a:pPr algn="l" fontAlgn="ctr"/>
                      <a:r>
                        <a:rPr lang="en-US" sz="1100" b="0" i="0" u="none" strike="noStrike" dirty="0">
                          <a:solidFill>
                            <a:srgbClr val="000000"/>
                          </a:solidFill>
                          <a:effectLst/>
                          <a:latin typeface="Arial Narrow" pitchFamily="34" charset="0"/>
                        </a:rPr>
                        <a:t>“Do not think that I have come to abolish the Law or the Prophets; I have not come to abolish them but to fulfill them.</a:t>
                      </a:r>
                    </a:p>
                  </a:txBody>
                  <a:tcPr marL="9525" marR="9525" marT="9525" marB="0">
                    <a:lnL>
                      <a:noFill/>
                    </a:lnL>
                    <a:lnR>
                      <a:noFill/>
                    </a:lnR>
                    <a:lnT>
                      <a:noFill/>
                    </a:lnT>
                    <a:lnB>
                      <a:noFill/>
                    </a:lnB>
                  </a:tcPr>
                </a:tc>
              </a:tr>
              <a:tr h="609600">
                <a:tc>
                  <a:txBody>
                    <a:bodyPr/>
                    <a:lstStyle/>
                    <a:p>
                      <a:pPr algn="l" fontAlgn="ctr"/>
                      <a:r>
                        <a:rPr lang="en-US" sz="1100" b="0" i="0" u="none" strike="noStrike">
                          <a:solidFill>
                            <a:srgbClr val="000000"/>
                          </a:solidFill>
                          <a:effectLst/>
                          <a:latin typeface="Arial Narrow" pitchFamily="34" charset="0"/>
                        </a:rPr>
                        <a:t>18</a:t>
                      </a:r>
                    </a:p>
                  </a:txBody>
                  <a:tcPr marL="9525" marR="9525" marT="9525" marB="0">
                    <a:lnL>
                      <a:noFill/>
                    </a:lnL>
                    <a:lnR>
                      <a:noFill/>
                    </a:lnR>
                    <a:lnT>
                      <a:noFill/>
                    </a:lnT>
                    <a:lnB>
                      <a:noFill/>
                    </a:lnB>
                  </a:tcPr>
                </a:tc>
                <a:tc>
                  <a:txBody>
                    <a:bodyPr/>
                    <a:lstStyle/>
                    <a:p>
                      <a:pPr algn="l" fontAlgn="ctr"/>
                      <a:r>
                        <a:rPr lang="en-US" sz="1100" b="0" i="0" u="none" strike="noStrike" dirty="0">
                          <a:solidFill>
                            <a:srgbClr val="000000"/>
                          </a:solidFill>
                          <a:effectLst/>
                          <a:latin typeface="Arial Narrow" pitchFamily="34" charset="0"/>
                        </a:rPr>
                        <a:t>For truly, I say to you, until heaven and earth pass away, not an iota, not a dot, will pass from the Law until all is accomplished.</a:t>
                      </a:r>
                    </a:p>
                  </a:txBody>
                  <a:tcPr marL="9525" marR="9525" marT="9525" marB="0">
                    <a:lnL>
                      <a:noFill/>
                    </a:lnL>
                    <a:lnR>
                      <a:noFill/>
                    </a:lnR>
                    <a:lnT>
                      <a:noFill/>
                    </a:lnT>
                    <a:lnB>
                      <a:noFill/>
                    </a:lnB>
                  </a:tcPr>
                </a:tc>
              </a:tr>
              <a:tr h="1143000">
                <a:tc>
                  <a:txBody>
                    <a:bodyPr/>
                    <a:lstStyle/>
                    <a:p>
                      <a:pPr algn="l" fontAlgn="ctr"/>
                      <a:r>
                        <a:rPr lang="en-US" sz="1100" b="0" i="0" u="none" strike="noStrike">
                          <a:solidFill>
                            <a:srgbClr val="000000"/>
                          </a:solidFill>
                          <a:effectLst/>
                          <a:latin typeface="Arial Narrow" pitchFamily="34" charset="0"/>
                        </a:rPr>
                        <a:t>19</a:t>
                      </a:r>
                    </a:p>
                  </a:txBody>
                  <a:tcPr marL="9525" marR="9525" marT="9525" marB="0">
                    <a:lnL>
                      <a:noFill/>
                    </a:lnL>
                    <a:lnR>
                      <a:noFill/>
                    </a:lnR>
                    <a:lnT>
                      <a:noFill/>
                    </a:lnT>
                    <a:lnB>
                      <a:noFill/>
                    </a:lnB>
                  </a:tcPr>
                </a:tc>
                <a:tc>
                  <a:txBody>
                    <a:bodyPr/>
                    <a:lstStyle/>
                    <a:p>
                      <a:pPr algn="l" fontAlgn="ctr"/>
                      <a:r>
                        <a:rPr lang="en-US" sz="1100" b="0" i="0" u="none" strike="noStrike" dirty="0">
                          <a:solidFill>
                            <a:srgbClr val="000000"/>
                          </a:solidFill>
                          <a:effectLst/>
                          <a:latin typeface="Arial Narrow" pitchFamily="34" charset="0"/>
                        </a:rPr>
                        <a:t>Therefore whoever relaxes one of the least of these commandments and teaches others to do the same will be called least in the kingdom of heaven, but whoever does them and teaches them will be called great in the kingdom of heaven.</a:t>
                      </a:r>
                    </a:p>
                  </a:txBody>
                  <a:tcPr marL="9525" marR="9525" marT="9525" marB="0">
                    <a:lnL>
                      <a:noFill/>
                    </a:lnL>
                    <a:lnR>
                      <a:noFill/>
                    </a:lnR>
                    <a:lnT>
                      <a:noFill/>
                    </a:lnT>
                    <a:lnB>
                      <a:noFill/>
                    </a:lnB>
                  </a:tcPr>
                </a:tc>
              </a:tr>
              <a:tr h="798959">
                <a:tc>
                  <a:txBody>
                    <a:bodyPr/>
                    <a:lstStyle/>
                    <a:p>
                      <a:pPr algn="l" fontAlgn="ctr"/>
                      <a:r>
                        <a:rPr lang="en-US" sz="1100" b="0" i="0" u="none" strike="noStrike">
                          <a:solidFill>
                            <a:srgbClr val="000000"/>
                          </a:solidFill>
                          <a:effectLst/>
                          <a:latin typeface="Arial Narrow" pitchFamily="34" charset="0"/>
                        </a:rPr>
                        <a:t>20</a:t>
                      </a:r>
                    </a:p>
                  </a:txBody>
                  <a:tcPr marL="9525" marR="9525" marT="9525" marB="0">
                    <a:lnL>
                      <a:noFill/>
                    </a:lnL>
                    <a:lnR>
                      <a:noFill/>
                    </a:lnR>
                    <a:lnT>
                      <a:noFill/>
                    </a:lnT>
                    <a:lnB>
                      <a:noFill/>
                    </a:lnB>
                  </a:tcPr>
                </a:tc>
                <a:tc>
                  <a:txBody>
                    <a:bodyPr/>
                    <a:lstStyle/>
                    <a:p>
                      <a:pPr algn="l" fontAlgn="ctr"/>
                      <a:r>
                        <a:rPr lang="en-US" sz="1100" b="0" i="0" u="none" strike="noStrike" dirty="0">
                          <a:solidFill>
                            <a:srgbClr val="000000"/>
                          </a:solidFill>
                          <a:effectLst/>
                          <a:latin typeface="Arial Narrow" pitchFamily="34" charset="0"/>
                        </a:rPr>
                        <a:t>For I tell you, unless your righteousness exceeds that of the scribes and Pharisees, you will never enter the kingdom of heaven.</a:t>
                      </a:r>
                    </a:p>
                  </a:txBody>
                  <a:tcPr marL="9525" marR="9525" marT="9525" marB="0">
                    <a:lnL>
                      <a:noFill/>
                    </a:lnL>
                    <a:lnR>
                      <a:noFill/>
                    </a:lnR>
                    <a:lnT>
                      <a:noFill/>
                    </a:lnT>
                    <a:lnB>
                      <a:noFill/>
                    </a:lnB>
                  </a:tcPr>
                </a:tc>
              </a:tr>
            </a:tbl>
          </a:graphicData>
        </a:graphic>
      </p:graphicFrame>
      <p:graphicFrame>
        <p:nvGraphicFramePr>
          <p:cNvPr id="17" name="Table 16"/>
          <p:cNvGraphicFramePr>
            <a:graphicFrameLocks noGrp="1"/>
          </p:cNvGraphicFramePr>
          <p:nvPr>
            <p:extLst>
              <p:ext uri="{D42A27DB-BD31-4B8C-83A1-F6EECF244321}">
                <p14:modId xmlns:p14="http://schemas.microsoft.com/office/powerpoint/2010/main" val="1497016380"/>
              </p:ext>
            </p:extLst>
          </p:nvPr>
        </p:nvGraphicFramePr>
        <p:xfrm>
          <a:off x="3657600" y="4876800"/>
          <a:ext cx="2667000" cy="3486341"/>
        </p:xfrm>
        <a:graphic>
          <a:graphicData uri="http://schemas.openxmlformats.org/drawingml/2006/table">
            <a:tbl>
              <a:tblPr/>
              <a:tblGrid>
                <a:gridCol w="251603"/>
                <a:gridCol w="2415397"/>
              </a:tblGrid>
              <a:tr h="538211">
                <a:tc>
                  <a:txBody>
                    <a:bodyPr/>
                    <a:lstStyle/>
                    <a:p>
                      <a:pPr algn="l" fontAlgn="ctr"/>
                      <a:r>
                        <a:rPr lang="en-US" sz="1000" b="0" i="0" u="none" strike="noStrike" dirty="0">
                          <a:solidFill>
                            <a:srgbClr val="000000"/>
                          </a:solidFill>
                          <a:effectLst/>
                          <a:latin typeface="Arial Narrow" pitchFamily="34" charset="0"/>
                        </a:rPr>
                        <a:t>21</a:t>
                      </a:r>
                    </a:p>
                  </a:txBody>
                  <a:tcPr marL="9525" marR="9525" marT="9525" marB="0">
                    <a:lnL>
                      <a:noFill/>
                    </a:lnL>
                    <a:lnR>
                      <a:noFill/>
                    </a:lnR>
                    <a:lnT>
                      <a:noFill/>
                    </a:lnT>
                    <a:lnB>
                      <a:noFill/>
                    </a:lnB>
                  </a:tcPr>
                </a:tc>
                <a:tc>
                  <a:txBody>
                    <a:bodyPr/>
                    <a:lstStyle/>
                    <a:p>
                      <a:pPr algn="l" fontAlgn="ctr"/>
                      <a:r>
                        <a:rPr lang="en-US" sz="1000" b="0" i="0" u="none" strike="noStrike" dirty="0">
                          <a:solidFill>
                            <a:srgbClr val="000000"/>
                          </a:solidFill>
                          <a:effectLst/>
                          <a:latin typeface="Arial Narrow" pitchFamily="34" charset="0"/>
                        </a:rPr>
                        <a:t>“You have heard that it was said to those of old, ‘You shall not murder; and whoever murders will be liable to judgment.’</a:t>
                      </a:r>
                    </a:p>
                  </a:txBody>
                  <a:tcPr marL="9525" marR="9525" marT="9525" marB="0">
                    <a:lnL>
                      <a:noFill/>
                    </a:lnL>
                    <a:lnR>
                      <a:noFill/>
                    </a:lnR>
                    <a:lnT>
                      <a:noFill/>
                    </a:lnT>
                    <a:lnB>
                      <a:noFill/>
                    </a:lnB>
                  </a:tcPr>
                </a:tc>
              </a:tr>
              <a:tr h="757189">
                <a:tc>
                  <a:txBody>
                    <a:bodyPr/>
                    <a:lstStyle/>
                    <a:p>
                      <a:pPr algn="l" fontAlgn="ctr"/>
                      <a:r>
                        <a:rPr lang="en-US" sz="1000" b="0" i="0" u="none" strike="noStrike" dirty="0">
                          <a:solidFill>
                            <a:srgbClr val="000000"/>
                          </a:solidFill>
                          <a:effectLst/>
                          <a:latin typeface="Arial Narrow" pitchFamily="34" charset="0"/>
                        </a:rPr>
                        <a:t>22</a:t>
                      </a:r>
                    </a:p>
                  </a:txBody>
                  <a:tcPr marL="9525" marR="9525" marT="9525" marB="0">
                    <a:lnL>
                      <a:noFill/>
                    </a:lnL>
                    <a:lnR>
                      <a:noFill/>
                    </a:lnR>
                    <a:lnT>
                      <a:noFill/>
                    </a:lnT>
                    <a:lnB>
                      <a:noFill/>
                    </a:lnB>
                  </a:tcPr>
                </a:tc>
                <a:tc>
                  <a:txBody>
                    <a:bodyPr/>
                    <a:lstStyle/>
                    <a:p>
                      <a:pPr algn="l" fontAlgn="ctr"/>
                      <a:r>
                        <a:rPr lang="en-US" sz="1000" b="0" i="0" u="none" strike="noStrike" dirty="0">
                          <a:solidFill>
                            <a:srgbClr val="000000"/>
                          </a:solidFill>
                          <a:effectLst/>
                          <a:latin typeface="Arial Narrow" pitchFamily="34" charset="0"/>
                        </a:rPr>
                        <a:t>But I say to you that everyone who is angry with his brother will be liable to judgment; whoever insults his brother will be liable to the council; and whoever says, ‘You fool!’ will be liable to the hell of fire.</a:t>
                      </a:r>
                    </a:p>
                  </a:txBody>
                  <a:tcPr marL="9525" marR="9525" marT="9525" marB="0">
                    <a:lnL>
                      <a:noFill/>
                    </a:lnL>
                    <a:lnR>
                      <a:noFill/>
                    </a:lnR>
                    <a:lnT>
                      <a:noFill/>
                    </a:lnT>
                    <a:lnB>
                      <a:noFill/>
                    </a:lnB>
                  </a:tcPr>
                </a:tc>
              </a:tr>
              <a:tr h="538211">
                <a:tc>
                  <a:txBody>
                    <a:bodyPr/>
                    <a:lstStyle/>
                    <a:p>
                      <a:pPr algn="l" fontAlgn="ctr"/>
                      <a:r>
                        <a:rPr lang="en-US" sz="1000" b="0" i="0" u="none" strike="noStrike">
                          <a:solidFill>
                            <a:srgbClr val="000000"/>
                          </a:solidFill>
                          <a:effectLst/>
                          <a:latin typeface="Arial Narrow" pitchFamily="34" charset="0"/>
                        </a:rPr>
                        <a:t>23</a:t>
                      </a:r>
                    </a:p>
                  </a:txBody>
                  <a:tcPr marL="9525" marR="9525" marT="9525" marB="0">
                    <a:lnL>
                      <a:noFill/>
                    </a:lnL>
                    <a:lnR>
                      <a:noFill/>
                    </a:lnR>
                    <a:lnT>
                      <a:noFill/>
                    </a:lnT>
                    <a:lnB>
                      <a:noFill/>
                    </a:lnB>
                  </a:tcPr>
                </a:tc>
                <a:tc>
                  <a:txBody>
                    <a:bodyPr/>
                    <a:lstStyle/>
                    <a:p>
                      <a:pPr algn="l" fontAlgn="ctr"/>
                      <a:r>
                        <a:rPr lang="en-US" sz="1000" b="0" i="0" u="none" strike="noStrike" dirty="0">
                          <a:solidFill>
                            <a:srgbClr val="000000"/>
                          </a:solidFill>
                          <a:effectLst/>
                          <a:latin typeface="Arial Narrow" pitchFamily="34" charset="0"/>
                        </a:rPr>
                        <a:t>So if you are offering your gift at the altar and there remember that your brother has something against you,</a:t>
                      </a:r>
                    </a:p>
                  </a:txBody>
                  <a:tcPr marL="9525" marR="9525" marT="9525" marB="0">
                    <a:lnL>
                      <a:noFill/>
                    </a:lnL>
                    <a:lnR>
                      <a:noFill/>
                    </a:lnR>
                    <a:lnT>
                      <a:noFill/>
                    </a:lnT>
                    <a:lnB>
                      <a:noFill/>
                    </a:lnB>
                  </a:tcPr>
                </a:tc>
              </a:tr>
              <a:tr h="538211">
                <a:tc>
                  <a:txBody>
                    <a:bodyPr/>
                    <a:lstStyle/>
                    <a:p>
                      <a:pPr algn="l" fontAlgn="ctr"/>
                      <a:r>
                        <a:rPr lang="en-US" sz="1000" b="0" i="0" u="none" strike="noStrike">
                          <a:solidFill>
                            <a:srgbClr val="000000"/>
                          </a:solidFill>
                          <a:effectLst/>
                          <a:latin typeface="Arial Narrow" pitchFamily="34" charset="0"/>
                        </a:rPr>
                        <a:t>24</a:t>
                      </a:r>
                    </a:p>
                  </a:txBody>
                  <a:tcPr marL="9525" marR="9525" marT="9525" marB="0">
                    <a:lnL>
                      <a:noFill/>
                    </a:lnL>
                    <a:lnR>
                      <a:noFill/>
                    </a:lnR>
                    <a:lnT>
                      <a:noFill/>
                    </a:lnT>
                    <a:lnB>
                      <a:noFill/>
                    </a:lnB>
                  </a:tcPr>
                </a:tc>
                <a:tc>
                  <a:txBody>
                    <a:bodyPr/>
                    <a:lstStyle/>
                    <a:p>
                      <a:pPr algn="l" fontAlgn="ctr"/>
                      <a:r>
                        <a:rPr lang="en-US" sz="1000" b="0" i="0" u="none" strike="noStrike" dirty="0">
                          <a:solidFill>
                            <a:srgbClr val="000000"/>
                          </a:solidFill>
                          <a:effectLst/>
                          <a:latin typeface="Arial Narrow" pitchFamily="34" charset="0"/>
                        </a:rPr>
                        <a:t>leave your gift there before the altar and go. First be reconciled to your brother, and then come and offer your gift.</a:t>
                      </a:r>
                    </a:p>
                  </a:txBody>
                  <a:tcPr marL="9525" marR="9525" marT="9525" marB="0">
                    <a:lnL>
                      <a:noFill/>
                    </a:lnL>
                    <a:lnR>
                      <a:noFill/>
                    </a:lnR>
                    <a:lnT>
                      <a:noFill/>
                    </a:lnT>
                    <a:lnB>
                      <a:noFill/>
                    </a:lnB>
                  </a:tcPr>
                </a:tc>
              </a:tr>
              <a:tr h="752378">
                <a:tc>
                  <a:txBody>
                    <a:bodyPr/>
                    <a:lstStyle/>
                    <a:p>
                      <a:pPr algn="l" fontAlgn="ctr"/>
                      <a:r>
                        <a:rPr lang="en-US" sz="1000" b="0" i="0" u="none" strike="noStrike">
                          <a:solidFill>
                            <a:srgbClr val="000000"/>
                          </a:solidFill>
                          <a:effectLst/>
                          <a:latin typeface="Arial Narrow" pitchFamily="34" charset="0"/>
                        </a:rPr>
                        <a:t>25</a:t>
                      </a:r>
                    </a:p>
                  </a:txBody>
                  <a:tcPr marL="9525" marR="9525" marT="9525" marB="0">
                    <a:lnL>
                      <a:noFill/>
                    </a:lnL>
                    <a:lnR>
                      <a:noFill/>
                    </a:lnR>
                    <a:lnT>
                      <a:noFill/>
                    </a:lnT>
                    <a:lnB>
                      <a:noFill/>
                    </a:lnB>
                  </a:tcPr>
                </a:tc>
                <a:tc>
                  <a:txBody>
                    <a:bodyPr/>
                    <a:lstStyle/>
                    <a:p>
                      <a:pPr algn="l" fontAlgn="ctr"/>
                      <a:r>
                        <a:rPr lang="en-US" sz="1000" b="0" i="0" u="none" strike="noStrike" dirty="0">
                          <a:solidFill>
                            <a:srgbClr val="000000"/>
                          </a:solidFill>
                          <a:effectLst/>
                          <a:latin typeface="Arial Narrow" pitchFamily="34" charset="0"/>
                        </a:rPr>
                        <a:t>Come to terms quickly with your accuser while you are going with him to court, lest your accuser hand you over to the judge, and the judge to the guard, and you be put in prison.</a:t>
                      </a:r>
                    </a:p>
                  </a:txBody>
                  <a:tcPr marL="9525" marR="9525" marT="9525" marB="0">
                    <a:lnL>
                      <a:noFill/>
                    </a:lnL>
                    <a:lnR>
                      <a:noFill/>
                    </a:lnR>
                    <a:lnT>
                      <a:noFill/>
                    </a:lnT>
                    <a:lnB>
                      <a:noFill/>
                    </a:lnB>
                  </a:tcPr>
                </a:tc>
              </a:tr>
              <a:tr h="362141">
                <a:tc>
                  <a:txBody>
                    <a:bodyPr/>
                    <a:lstStyle/>
                    <a:p>
                      <a:pPr algn="l" fontAlgn="ctr"/>
                      <a:r>
                        <a:rPr lang="en-US" sz="1000" b="0" i="0" u="none" strike="noStrike">
                          <a:solidFill>
                            <a:srgbClr val="000000"/>
                          </a:solidFill>
                          <a:effectLst/>
                          <a:latin typeface="Arial Narrow" pitchFamily="34" charset="0"/>
                        </a:rPr>
                        <a:t>26</a:t>
                      </a:r>
                    </a:p>
                  </a:txBody>
                  <a:tcPr marL="9525" marR="9525" marT="9525" marB="0">
                    <a:lnL>
                      <a:noFill/>
                    </a:lnL>
                    <a:lnR>
                      <a:noFill/>
                    </a:lnR>
                    <a:lnT>
                      <a:noFill/>
                    </a:lnT>
                    <a:lnB>
                      <a:noFill/>
                    </a:lnB>
                  </a:tcPr>
                </a:tc>
                <a:tc>
                  <a:txBody>
                    <a:bodyPr/>
                    <a:lstStyle/>
                    <a:p>
                      <a:pPr algn="l" fontAlgn="ctr"/>
                      <a:r>
                        <a:rPr lang="en-US" sz="1000" b="0" i="0" u="none" strike="noStrike" dirty="0">
                          <a:solidFill>
                            <a:srgbClr val="000000"/>
                          </a:solidFill>
                          <a:effectLst/>
                          <a:latin typeface="Arial Narrow" pitchFamily="34" charset="0"/>
                        </a:rPr>
                        <a:t>Truly, I say to you, you will never get out until you have paid the last penny.</a:t>
                      </a:r>
                    </a:p>
                  </a:txBody>
                  <a:tcPr marL="9525" marR="9525" marT="9525" marB="0">
                    <a:lnL>
                      <a:noFill/>
                    </a:lnL>
                    <a:lnR>
                      <a:noFill/>
                    </a:lnR>
                    <a:lnT>
                      <a:noFill/>
                    </a:lnT>
                    <a:lnB>
                      <a:noFill/>
                    </a:lnB>
                  </a:tcPr>
                </a:tc>
              </a:tr>
            </a:tbl>
          </a:graphicData>
        </a:graphic>
      </p:graphicFrame>
      <p:sp>
        <p:nvSpPr>
          <p:cNvPr id="18" name="Rectangle 17"/>
          <p:cNvSpPr/>
          <p:nvPr/>
        </p:nvSpPr>
        <p:spPr>
          <a:xfrm>
            <a:off x="3581400" y="4572000"/>
            <a:ext cx="2819400" cy="4191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Arial Narrow" pitchFamily="34" charset="0"/>
            </a:endParaRPr>
          </a:p>
        </p:txBody>
      </p:sp>
      <p:sp>
        <p:nvSpPr>
          <p:cNvPr id="19" name="Rectangle 18"/>
          <p:cNvSpPr/>
          <p:nvPr/>
        </p:nvSpPr>
        <p:spPr>
          <a:xfrm>
            <a:off x="228600" y="4572000"/>
            <a:ext cx="2819400" cy="4191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Arial Narrow" pitchFamily="34" charset="0"/>
            </a:endParaRPr>
          </a:p>
        </p:txBody>
      </p:sp>
      <p:sp>
        <p:nvSpPr>
          <p:cNvPr id="20" name="Rectangle 19"/>
          <p:cNvSpPr/>
          <p:nvPr/>
        </p:nvSpPr>
        <p:spPr>
          <a:xfrm>
            <a:off x="3581400" y="381000"/>
            <a:ext cx="2819400" cy="4191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Arial Narrow" pitchFamily="34" charset="0"/>
            </a:endParaRPr>
          </a:p>
        </p:txBody>
      </p:sp>
    </p:spTree>
    <p:extLst>
      <p:ext uri="{BB962C8B-B14F-4D97-AF65-F5344CB8AC3E}">
        <p14:creationId xmlns:p14="http://schemas.microsoft.com/office/powerpoint/2010/main" val="10413920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373380"/>
            <a:ext cx="2819400" cy="4191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Arial Narrow" pitchFamily="34" charset="0"/>
            </a:endParaRPr>
          </a:p>
        </p:txBody>
      </p:sp>
      <p:sp>
        <p:nvSpPr>
          <p:cNvPr id="13" name="Rectangle 12"/>
          <p:cNvSpPr/>
          <p:nvPr/>
        </p:nvSpPr>
        <p:spPr>
          <a:xfrm>
            <a:off x="228600" y="373380"/>
            <a:ext cx="2819400" cy="228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latin typeface="Arial Narrow" pitchFamily="34" charset="0"/>
                <a:cs typeface="Arial" pitchFamily="34" charset="0"/>
              </a:rPr>
              <a:t>Week </a:t>
            </a:r>
            <a:r>
              <a:rPr lang="en-US" sz="1100" b="1" dirty="0">
                <a:latin typeface="Arial Narrow" pitchFamily="34" charset="0"/>
                <a:cs typeface="Arial" pitchFamily="34" charset="0"/>
              </a:rPr>
              <a:t>5</a:t>
            </a:r>
            <a:r>
              <a:rPr lang="en-US" sz="1100" b="1" dirty="0" smtClean="0">
                <a:latin typeface="Arial Narrow" pitchFamily="34" charset="0"/>
                <a:cs typeface="Arial" pitchFamily="34" charset="0"/>
              </a:rPr>
              <a:t> :: Matthew 5:27-32</a:t>
            </a:r>
            <a:endParaRPr lang="en-US" sz="1100" b="1" dirty="0">
              <a:latin typeface="Arial Narrow" pitchFamily="34" charset="0"/>
              <a:cs typeface="Arial" pitchFamily="34" charset="0"/>
            </a:endParaRPr>
          </a:p>
        </p:txBody>
      </p:sp>
      <p:sp>
        <p:nvSpPr>
          <p:cNvPr id="14" name="Rectangle 13"/>
          <p:cNvSpPr/>
          <p:nvPr/>
        </p:nvSpPr>
        <p:spPr>
          <a:xfrm>
            <a:off x="3581400" y="373380"/>
            <a:ext cx="2819400" cy="228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latin typeface="Arial Narrow" pitchFamily="34" charset="0"/>
                <a:cs typeface="Arial" pitchFamily="34" charset="0"/>
              </a:rPr>
              <a:t>Week 6 :: Matthew 5:33-37</a:t>
            </a:r>
            <a:endParaRPr lang="en-US" sz="1100" b="1" dirty="0">
              <a:latin typeface="Arial Narrow" pitchFamily="34" charset="0"/>
              <a:cs typeface="Arial" pitchFamily="34" charset="0"/>
            </a:endParaRPr>
          </a:p>
        </p:txBody>
      </p:sp>
      <p:sp>
        <p:nvSpPr>
          <p:cNvPr id="15" name="Rectangle 14"/>
          <p:cNvSpPr/>
          <p:nvPr/>
        </p:nvSpPr>
        <p:spPr>
          <a:xfrm>
            <a:off x="228600" y="4572000"/>
            <a:ext cx="2819400" cy="228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latin typeface="Arial Narrow" pitchFamily="34" charset="0"/>
                <a:cs typeface="Arial" pitchFamily="34" charset="0"/>
              </a:rPr>
              <a:t>Week </a:t>
            </a:r>
            <a:r>
              <a:rPr lang="en-US" sz="1100" b="1" dirty="0">
                <a:latin typeface="Arial Narrow" pitchFamily="34" charset="0"/>
                <a:cs typeface="Arial" pitchFamily="34" charset="0"/>
              </a:rPr>
              <a:t>7</a:t>
            </a:r>
            <a:r>
              <a:rPr lang="en-US" sz="1100" b="1" dirty="0" smtClean="0">
                <a:latin typeface="Arial Narrow" pitchFamily="34" charset="0"/>
                <a:cs typeface="Arial" pitchFamily="34" charset="0"/>
              </a:rPr>
              <a:t> :: Matthew 5:38-42</a:t>
            </a:r>
            <a:endParaRPr lang="en-US" sz="1100" b="1" dirty="0">
              <a:latin typeface="Arial Narrow" pitchFamily="34" charset="0"/>
              <a:cs typeface="Arial" pitchFamily="34" charset="0"/>
            </a:endParaRPr>
          </a:p>
        </p:txBody>
      </p:sp>
      <p:sp>
        <p:nvSpPr>
          <p:cNvPr id="16" name="Rectangle 15"/>
          <p:cNvSpPr/>
          <p:nvPr/>
        </p:nvSpPr>
        <p:spPr>
          <a:xfrm>
            <a:off x="3581400" y="4572000"/>
            <a:ext cx="2819400" cy="228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latin typeface="Arial Narrow" pitchFamily="34" charset="0"/>
                <a:cs typeface="Arial" pitchFamily="34" charset="0"/>
              </a:rPr>
              <a:t>Week </a:t>
            </a:r>
            <a:r>
              <a:rPr lang="en-US" sz="1100" b="1" dirty="0">
                <a:latin typeface="Arial Narrow" pitchFamily="34" charset="0"/>
                <a:cs typeface="Arial" pitchFamily="34" charset="0"/>
              </a:rPr>
              <a:t>8</a:t>
            </a:r>
            <a:r>
              <a:rPr lang="en-US" sz="1100" b="1" dirty="0" smtClean="0">
                <a:latin typeface="Arial Narrow" pitchFamily="34" charset="0"/>
                <a:cs typeface="Arial" pitchFamily="34" charset="0"/>
              </a:rPr>
              <a:t> :: Matthew 5:43-48</a:t>
            </a:r>
            <a:endParaRPr lang="en-US" sz="1100" b="1" dirty="0">
              <a:latin typeface="Arial Narrow" pitchFamily="34" charset="0"/>
              <a:cs typeface="Arial" pitchFamily="34" charset="0"/>
            </a:endParaRPr>
          </a:p>
        </p:txBody>
      </p:sp>
      <p:sp>
        <p:nvSpPr>
          <p:cNvPr id="18" name="Rectangle 17"/>
          <p:cNvSpPr/>
          <p:nvPr/>
        </p:nvSpPr>
        <p:spPr>
          <a:xfrm>
            <a:off x="3581400" y="4572000"/>
            <a:ext cx="2819400" cy="4191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Arial Narrow" pitchFamily="34" charset="0"/>
            </a:endParaRPr>
          </a:p>
        </p:txBody>
      </p:sp>
      <p:sp>
        <p:nvSpPr>
          <p:cNvPr id="19" name="Rectangle 18"/>
          <p:cNvSpPr/>
          <p:nvPr/>
        </p:nvSpPr>
        <p:spPr>
          <a:xfrm>
            <a:off x="228600" y="4572000"/>
            <a:ext cx="2819400" cy="4191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Arial Narrow" pitchFamily="34" charset="0"/>
            </a:endParaRPr>
          </a:p>
        </p:txBody>
      </p:sp>
      <p:sp>
        <p:nvSpPr>
          <p:cNvPr id="20" name="Rectangle 19"/>
          <p:cNvSpPr/>
          <p:nvPr/>
        </p:nvSpPr>
        <p:spPr>
          <a:xfrm>
            <a:off x="3581400" y="381000"/>
            <a:ext cx="2819400" cy="4191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Arial Narrow"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682722368"/>
              </p:ext>
            </p:extLst>
          </p:nvPr>
        </p:nvGraphicFramePr>
        <p:xfrm>
          <a:off x="342900" y="640080"/>
          <a:ext cx="2590800" cy="3758565"/>
        </p:xfrm>
        <a:graphic>
          <a:graphicData uri="http://schemas.openxmlformats.org/drawingml/2006/table">
            <a:tbl>
              <a:tblPr/>
              <a:tblGrid>
                <a:gridCol w="244415"/>
                <a:gridCol w="2346385"/>
              </a:tblGrid>
              <a:tr h="502920">
                <a:tc>
                  <a:txBody>
                    <a:bodyPr/>
                    <a:lstStyle/>
                    <a:p>
                      <a:pPr algn="l" fontAlgn="ctr"/>
                      <a:r>
                        <a:rPr lang="en-US" sz="1100" b="0" i="0" u="none" strike="noStrike" dirty="0">
                          <a:solidFill>
                            <a:srgbClr val="000000"/>
                          </a:solidFill>
                          <a:effectLst/>
                          <a:latin typeface="Arial Narrow"/>
                        </a:rPr>
                        <a:t>27</a:t>
                      </a:r>
                    </a:p>
                  </a:txBody>
                  <a:tcPr marL="9525" marR="9525" marT="9525" marB="0">
                    <a:lnL>
                      <a:noFill/>
                    </a:lnL>
                    <a:lnR>
                      <a:noFill/>
                    </a:lnR>
                    <a:lnT>
                      <a:noFill/>
                    </a:lnT>
                    <a:lnB>
                      <a:noFill/>
                    </a:lnB>
                  </a:tcPr>
                </a:tc>
                <a:tc>
                  <a:txBody>
                    <a:bodyPr/>
                    <a:lstStyle/>
                    <a:p>
                      <a:pPr algn="l" fontAlgn="ctr"/>
                      <a:r>
                        <a:rPr lang="en-US" sz="1100" b="0" i="0" u="none" strike="noStrike" dirty="0">
                          <a:solidFill>
                            <a:srgbClr val="000000"/>
                          </a:solidFill>
                          <a:effectLst/>
                          <a:latin typeface="Arial Narrow"/>
                        </a:rPr>
                        <a:t>“You have heard that it was said, ‘You shall not commit adultery.’</a:t>
                      </a:r>
                    </a:p>
                  </a:txBody>
                  <a:tcPr marL="9525" marR="9525" marT="9525" marB="0">
                    <a:lnL>
                      <a:noFill/>
                    </a:lnL>
                    <a:lnR>
                      <a:noFill/>
                    </a:lnR>
                    <a:lnT>
                      <a:noFill/>
                    </a:lnT>
                    <a:lnB>
                      <a:noFill/>
                    </a:lnB>
                  </a:tcPr>
                </a:tc>
              </a:tr>
              <a:tr h="628650">
                <a:tc>
                  <a:txBody>
                    <a:bodyPr/>
                    <a:lstStyle/>
                    <a:p>
                      <a:pPr algn="l" fontAlgn="ctr"/>
                      <a:r>
                        <a:rPr lang="en-US" sz="1100" b="0" i="0" u="none" strike="noStrike">
                          <a:solidFill>
                            <a:srgbClr val="000000"/>
                          </a:solidFill>
                          <a:effectLst/>
                          <a:latin typeface="Arial Narrow"/>
                        </a:rPr>
                        <a:t>28</a:t>
                      </a:r>
                    </a:p>
                  </a:txBody>
                  <a:tcPr marL="9525" marR="9525" marT="9525" marB="0">
                    <a:lnL>
                      <a:noFill/>
                    </a:lnL>
                    <a:lnR>
                      <a:noFill/>
                    </a:lnR>
                    <a:lnT>
                      <a:noFill/>
                    </a:lnT>
                    <a:lnB>
                      <a:noFill/>
                    </a:lnB>
                  </a:tcPr>
                </a:tc>
                <a:tc>
                  <a:txBody>
                    <a:bodyPr/>
                    <a:lstStyle/>
                    <a:p>
                      <a:pPr algn="l" fontAlgn="ctr"/>
                      <a:r>
                        <a:rPr lang="en-US" sz="1100" b="0" i="0" u="none" strike="noStrike">
                          <a:solidFill>
                            <a:srgbClr val="000000"/>
                          </a:solidFill>
                          <a:effectLst/>
                          <a:latin typeface="Arial Narrow"/>
                        </a:rPr>
                        <a:t>But I say to you that everyone who looks at a woman with lustful intent has already committed adultery with her in his heart.</a:t>
                      </a:r>
                    </a:p>
                  </a:txBody>
                  <a:tcPr marL="9525" marR="9525" marT="9525" marB="0">
                    <a:lnL>
                      <a:noFill/>
                    </a:lnL>
                    <a:lnR>
                      <a:noFill/>
                    </a:lnR>
                    <a:lnT>
                      <a:noFill/>
                    </a:lnT>
                    <a:lnB>
                      <a:noFill/>
                    </a:lnB>
                  </a:tcPr>
                </a:tc>
              </a:tr>
              <a:tr h="628650">
                <a:tc>
                  <a:txBody>
                    <a:bodyPr/>
                    <a:lstStyle/>
                    <a:p>
                      <a:pPr algn="l" fontAlgn="ctr"/>
                      <a:r>
                        <a:rPr lang="en-US" sz="1100" b="0" i="0" u="none" strike="noStrike">
                          <a:solidFill>
                            <a:srgbClr val="000000"/>
                          </a:solidFill>
                          <a:effectLst/>
                          <a:latin typeface="Arial Narrow"/>
                        </a:rPr>
                        <a:t>29</a:t>
                      </a:r>
                    </a:p>
                  </a:txBody>
                  <a:tcPr marL="9525" marR="9525" marT="9525" marB="0">
                    <a:lnL>
                      <a:noFill/>
                    </a:lnL>
                    <a:lnR>
                      <a:noFill/>
                    </a:lnR>
                    <a:lnT>
                      <a:noFill/>
                    </a:lnT>
                    <a:lnB>
                      <a:noFill/>
                    </a:lnB>
                  </a:tcPr>
                </a:tc>
                <a:tc>
                  <a:txBody>
                    <a:bodyPr/>
                    <a:lstStyle/>
                    <a:p>
                      <a:pPr algn="l" fontAlgn="ctr"/>
                      <a:r>
                        <a:rPr lang="en-US" sz="1100" b="0" i="0" u="none" strike="noStrike">
                          <a:solidFill>
                            <a:srgbClr val="000000"/>
                          </a:solidFill>
                          <a:effectLst/>
                          <a:latin typeface="Arial Narrow"/>
                        </a:rPr>
                        <a:t>If your right eye causes you to sin, tear it out and throw it away. For it is better that you lose one of your members than that your whole body be thrown into hell.</a:t>
                      </a:r>
                    </a:p>
                  </a:txBody>
                  <a:tcPr marL="9525" marR="9525" marT="9525" marB="0">
                    <a:lnL>
                      <a:noFill/>
                    </a:lnL>
                    <a:lnR>
                      <a:noFill/>
                    </a:lnR>
                    <a:lnT>
                      <a:noFill/>
                    </a:lnT>
                    <a:lnB>
                      <a:noFill/>
                    </a:lnB>
                  </a:tcPr>
                </a:tc>
              </a:tr>
              <a:tr h="628650">
                <a:tc>
                  <a:txBody>
                    <a:bodyPr/>
                    <a:lstStyle/>
                    <a:p>
                      <a:pPr algn="l" fontAlgn="ctr"/>
                      <a:r>
                        <a:rPr lang="en-US" sz="1100" b="0" i="0" u="none" strike="noStrike">
                          <a:solidFill>
                            <a:srgbClr val="000000"/>
                          </a:solidFill>
                          <a:effectLst/>
                          <a:latin typeface="Arial Narrow"/>
                        </a:rPr>
                        <a:t>30</a:t>
                      </a:r>
                    </a:p>
                  </a:txBody>
                  <a:tcPr marL="9525" marR="9525" marT="9525" marB="0">
                    <a:lnL>
                      <a:noFill/>
                    </a:lnL>
                    <a:lnR>
                      <a:noFill/>
                    </a:lnR>
                    <a:lnT>
                      <a:noFill/>
                    </a:lnT>
                    <a:lnB>
                      <a:noFill/>
                    </a:lnB>
                  </a:tcPr>
                </a:tc>
                <a:tc>
                  <a:txBody>
                    <a:bodyPr/>
                    <a:lstStyle/>
                    <a:p>
                      <a:pPr algn="l" fontAlgn="ctr"/>
                      <a:r>
                        <a:rPr lang="en-US" sz="1100" b="0" i="0" u="none" strike="noStrike">
                          <a:solidFill>
                            <a:srgbClr val="000000"/>
                          </a:solidFill>
                          <a:effectLst/>
                          <a:latin typeface="Arial Narrow"/>
                        </a:rPr>
                        <a:t>And if your right hand causes you to sin, cut it off and throw it away. For it is better that you lose one of your members than that your whole body go into hell.</a:t>
                      </a:r>
                    </a:p>
                  </a:txBody>
                  <a:tcPr marL="9525" marR="9525" marT="9525" marB="0">
                    <a:lnL>
                      <a:noFill/>
                    </a:lnL>
                    <a:lnR>
                      <a:noFill/>
                    </a:lnR>
                    <a:lnT>
                      <a:noFill/>
                    </a:lnT>
                    <a:lnB>
                      <a:noFill/>
                    </a:lnB>
                  </a:tcPr>
                </a:tc>
              </a:tr>
              <a:tr h="419100">
                <a:tc>
                  <a:txBody>
                    <a:bodyPr/>
                    <a:lstStyle/>
                    <a:p>
                      <a:pPr algn="l" fontAlgn="ctr"/>
                      <a:r>
                        <a:rPr lang="en-US" sz="1100" b="0" i="0" u="none" strike="noStrike">
                          <a:solidFill>
                            <a:srgbClr val="000000"/>
                          </a:solidFill>
                          <a:effectLst/>
                          <a:latin typeface="Arial Narrow"/>
                        </a:rPr>
                        <a:t>31</a:t>
                      </a:r>
                    </a:p>
                  </a:txBody>
                  <a:tcPr marL="9525" marR="9525" marT="9525" marB="0">
                    <a:lnL>
                      <a:noFill/>
                    </a:lnL>
                    <a:lnR>
                      <a:noFill/>
                    </a:lnR>
                    <a:lnT>
                      <a:noFill/>
                    </a:lnT>
                    <a:lnB>
                      <a:noFill/>
                    </a:lnB>
                  </a:tcPr>
                </a:tc>
                <a:tc>
                  <a:txBody>
                    <a:bodyPr/>
                    <a:lstStyle/>
                    <a:p>
                      <a:pPr algn="l" fontAlgn="ctr"/>
                      <a:r>
                        <a:rPr lang="en-US" sz="1100" b="0" i="0" u="none" strike="noStrike">
                          <a:solidFill>
                            <a:srgbClr val="000000"/>
                          </a:solidFill>
                          <a:effectLst/>
                          <a:latin typeface="Arial Narrow"/>
                        </a:rPr>
                        <a:t>“It was also said, ‘Whoever divorces his wife, let him give her a certificate of divorce.’</a:t>
                      </a:r>
                    </a:p>
                  </a:txBody>
                  <a:tcPr marL="9525" marR="9525" marT="9525" marB="0">
                    <a:lnL>
                      <a:noFill/>
                    </a:lnL>
                    <a:lnR>
                      <a:noFill/>
                    </a:lnR>
                    <a:lnT>
                      <a:noFill/>
                    </a:lnT>
                    <a:lnB>
                      <a:noFill/>
                    </a:lnB>
                  </a:tcPr>
                </a:tc>
              </a:tr>
              <a:tr h="838200">
                <a:tc>
                  <a:txBody>
                    <a:bodyPr/>
                    <a:lstStyle/>
                    <a:p>
                      <a:pPr algn="l" fontAlgn="ctr"/>
                      <a:r>
                        <a:rPr lang="en-US" sz="1100" b="0" i="0" u="none" strike="noStrike">
                          <a:solidFill>
                            <a:srgbClr val="000000"/>
                          </a:solidFill>
                          <a:effectLst/>
                          <a:latin typeface="Arial Narrow"/>
                        </a:rPr>
                        <a:t>32</a:t>
                      </a:r>
                    </a:p>
                  </a:txBody>
                  <a:tcPr marL="9525" marR="9525" marT="9525" marB="0">
                    <a:lnL>
                      <a:noFill/>
                    </a:lnL>
                    <a:lnR>
                      <a:noFill/>
                    </a:lnR>
                    <a:lnT>
                      <a:noFill/>
                    </a:lnT>
                    <a:lnB>
                      <a:noFill/>
                    </a:lnB>
                  </a:tcPr>
                </a:tc>
                <a:tc>
                  <a:txBody>
                    <a:bodyPr/>
                    <a:lstStyle/>
                    <a:p>
                      <a:pPr algn="l" fontAlgn="ctr"/>
                      <a:r>
                        <a:rPr lang="en-US" sz="1100" b="0" i="0" u="none" strike="noStrike" dirty="0">
                          <a:solidFill>
                            <a:srgbClr val="000000"/>
                          </a:solidFill>
                          <a:effectLst/>
                          <a:latin typeface="Arial Narrow"/>
                        </a:rPr>
                        <a:t>But I say to you that everyone who divorces his wife, except on the ground of sexual immorality, makes her commit adultery, and whoever marries a divorced woman commits adultery.</a:t>
                      </a:r>
                    </a:p>
                  </a:txBody>
                  <a:tcPr marL="9525" marR="9525" marT="9525" marB="0">
                    <a:lnL>
                      <a:noFill/>
                    </a:lnL>
                    <a:lnR>
                      <a:noFill/>
                    </a:lnR>
                    <a:lnT>
                      <a:noFill/>
                    </a:lnT>
                    <a:lnB>
                      <a:noFill/>
                    </a:lnB>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068315930"/>
              </p:ext>
            </p:extLst>
          </p:nvPr>
        </p:nvGraphicFramePr>
        <p:xfrm>
          <a:off x="3710940" y="685800"/>
          <a:ext cx="2590800" cy="2985135"/>
        </p:xfrm>
        <a:graphic>
          <a:graphicData uri="http://schemas.openxmlformats.org/drawingml/2006/table">
            <a:tbl>
              <a:tblPr/>
              <a:tblGrid>
                <a:gridCol w="244415"/>
                <a:gridCol w="2346385"/>
              </a:tblGrid>
              <a:tr h="628650">
                <a:tc>
                  <a:txBody>
                    <a:bodyPr/>
                    <a:lstStyle/>
                    <a:p>
                      <a:pPr algn="l" fontAlgn="ctr"/>
                      <a:r>
                        <a:rPr lang="en-US" sz="1100" b="0" i="0" u="none" strike="noStrike" dirty="0">
                          <a:solidFill>
                            <a:srgbClr val="000000"/>
                          </a:solidFill>
                          <a:effectLst/>
                          <a:latin typeface="Arial Narrow"/>
                        </a:rPr>
                        <a:t>33</a:t>
                      </a:r>
                    </a:p>
                  </a:txBody>
                  <a:tcPr marL="9525" marR="9525" marT="9525" marB="0">
                    <a:lnL>
                      <a:noFill/>
                    </a:lnL>
                    <a:lnR>
                      <a:noFill/>
                    </a:lnR>
                    <a:lnT>
                      <a:noFill/>
                    </a:lnT>
                    <a:lnB>
                      <a:noFill/>
                    </a:lnB>
                  </a:tcPr>
                </a:tc>
                <a:tc>
                  <a:txBody>
                    <a:bodyPr/>
                    <a:lstStyle/>
                    <a:p>
                      <a:pPr algn="l" fontAlgn="ctr"/>
                      <a:r>
                        <a:rPr lang="en-US" sz="1100" b="0" i="0" u="none" strike="noStrike">
                          <a:solidFill>
                            <a:srgbClr val="000000"/>
                          </a:solidFill>
                          <a:effectLst/>
                          <a:latin typeface="Arial Narrow"/>
                        </a:rPr>
                        <a:t>“Again you have heard that it was said to those of old, ‘You shall not swear falsely, but shall perform to the Lord what you have sworn.’</a:t>
                      </a:r>
                    </a:p>
                  </a:txBody>
                  <a:tcPr marL="9525" marR="9525" marT="9525" marB="0">
                    <a:lnL>
                      <a:noFill/>
                    </a:lnL>
                    <a:lnR>
                      <a:noFill/>
                    </a:lnR>
                    <a:lnT>
                      <a:noFill/>
                    </a:lnT>
                    <a:lnB>
                      <a:noFill/>
                    </a:lnB>
                  </a:tcPr>
                </a:tc>
              </a:tr>
              <a:tr h="628650">
                <a:tc>
                  <a:txBody>
                    <a:bodyPr/>
                    <a:lstStyle/>
                    <a:p>
                      <a:pPr algn="l" fontAlgn="ctr"/>
                      <a:r>
                        <a:rPr lang="en-US" sz="1100" b="0" i="0" u="none" strike="noStrike">
                          <a:solidFill>
                            <a:srgbClr val="000000"/>
                          </a:solidFill>
                          <a:effectLst/>
                          <a:latin typeface="Arial Narrow"/>
                        </a:rPr>
                        <a:t>34</a:t>
                      </a:r>
                    </a:p>
                  </a:txBody>
                  <a:tcPr marL="9525" marR="9525" marT="9525" marB="0">
                    <a:lnL>
                      <a:noFill/>
                    </a:lnL>
                    <a:lnR>
                      <a:noFill/>
                    </a:lnR>
                    <a:lnT>
                      <a:noFill/>
                    </a:lnT>
                    <a:lnB>
                      <a:noFill/>
                    </a:lnB>
                  </a:tcPr>
                </a:tc>
                <a:tc>
                  <a:txBody>
                    <a:bodyPr/>
                    <a:lstStyle/>
                    <a:p>
                      <a:pPr algn="l" fontAlgn="ctr"/>
                      <a:r>
                        <a:rPr lang="en-US" sz="1100" b="0" i="0" u="none" strike="noStrike">
                          <a:solidFill>
                            <a:srgbClr val="000000"/>
                          </a:solidFill>
                          <a:effectLst/>
                          <a:latin typeface="Arial Narrow"/>
                        </a:rPr>
                        <a:t>But I say to you, Do not take an oath at all, either by heaven, for it is the throne of God,</a:t>
                      </a:r>
                    </a:p>
                  </a:txBody>
                  <a:tcPr marL="9525" marR="9525" marT="9525" marB="0">
                    <a:lnL>
                      <a:noFill/>
                    </a:lnL>
                    <a:lnR>
                      <a:noFill/>
                    </a:lnR>
                    <a:lnT>
                      <a:noFill/>
                    </a:lnT>
                    <a:lnB>
                      <a:noFill/>
                    </a:lnB>
                  </a:tcPr>
                </a:tc>
              </a:tr>
              <a:tr h="628650">
                <a:tc>
                  <a:txBody>
                    <a:bodyPr/>
                    <a:lstStyle/>
                    <a:p>
                      <a:pPr algn="l" fontAlgn="ctr"/>
                      <a:r>
                        <a:rPr lang="en-US" sz="1100" b="0" i="0" u="none" strike="noStrike">
                          <a:solidFill>
                            <a:srgbClr val="000000"/>
                          </a:solidFill>
                          <a:effectLst/>
                          <a:latin typeface="Arial Narrow"/>
                        </a:rPr>
                        <a:t>35</a:t>
                      </a:r>
                    </a:p>
                  </a:txBody>
                  <a:tcPr marL="9525" marR="9525" marT="9525" marB="0">
                    <a:lnL>
                      <a:noFill/>
                    </a:lnL>
                    <a:lnR>
                      <a:noFill/>
                    </a:lnR>
                    <a:lnT>
                      <a:noFill/>
                    </a:lnT>
                    <a:lnB>
                      <a:noFill/>
                    </a:lnB>
                  </a:tcPr>
                </a:tc>
                <a:tc>
                  <a:txBody>
                    <a:bodyPr/>
                    <a:lstStyle/>
                    <a:p>
                      <a:pPr algn="l" fontAlgn="ctr"/>
                      <a:r>
                        <a:rPr lang="en-US" sz="1100" b="0" i="0" u="none" strike="noStrike">
                          <a:solidFill>
                            <a:srgbClr val="000000"/>
                          </a:solidFill>
                          <a:effectLst/>
                          <a:latin typeface="Arial Narrow"/>
                        </a:rPr>
                        <a:t>or by the earth, for it is his footstool, or by Jerusalem, for it is the city of the great King.</a:t>
                      </a:r>
                    </a:p>
                  </a:txBody>
                  <a:tcPr marL="9525" marR="9525" marT="9525" marB="0">
                    <a:lnL>
                      <a:noFill/>
                    </a:lnL>
                    <a:lnR>
                      <a:noFill/>
                    </a:lnR>
                    <a:lnT>
                      <a:noFill/>
                    </a:lnT>
                    <a:lnB>
                      <a:noFill/>
                    </a:lnB>
                  </a:tcPr>
                </a:tc>
              </a:tr>
              <a:tr h="628650">
                <a:tc>
                  <a:txBody>
                    <a:bodyPr/>
                    <a:lstStyle/>
                    <a:p>
                      <a:pPr algn="l" fontAlgn="ctr"/>
                      <a:r>
                        <a:rPr lang="en-US" sz="1100" b="0" i="0" u="none" strike="noStrike">
                          <a:solidFill>
                            <a:srgbClr val="000000"/>
                          </a:solidFill>
                          <a:effectLst/>
                          <a:latin typeface="Arial Narrow"/>
                        </a:rPr>
                        <a:t>36</a:t>
                      </a:r>
                    </a:p>
                  </a:txBody>
                  <a:tcPr marL="9525" marR="9525" marT="9525" marB="0">
                    <a:lnL>
                      <a:noFill/>
                    </a:lnL>
                    <a:lnR>
                      <a:noFill/>
                    </a:lnR>
                    <a:lnT>
                      <a:noFill/>
                    </a:lnT>
                    <a:lnB>
                      <a:noFill/>
                    </a:lnB>
                  </a:tcPr>
                </a:tc>
                <a:tc>
                  <a:txBody>
                    <a:bodyPr/>
                    <a:lstStyle/>
                    <a:p>
                      <a:pPr algn="l" fontAlgn="ctr"/>
                      <a:r>
                        <a:rPr lang="en-US" sz="1100" b="0" i="0" u="none" strike="noStrike" dirty="0">
                          <a:solidFill>
                            <a:srgbClr val="000000"/>
                          </a:solidFill>
                          <a:effectLst/>
                          <a:latin typeface="Arial Narrow"/>
                        </a:rPr>
                        <a:t>And do not take an oath by your head, for you cannot make one hair white or black.</a:t>
                      </a:r>
                    </a:p>
                  </a:txBody>
                  <a:tcPr marL="9525" marR="9525" marT="9525" marB="0">
                    <a:lnL>
                      <a:noFill/>
                    </a:lnL>
                    <a:lnR>
                      <a:noFill/>
                    </a:lnR>
                    <a:lnT>
                      <a:noFill/>
                    </a:lnT>
                    <a:lnB>
                      <a:noFill/>
                    </a:lnB>
                  </a:tcPr>
                </a:tc>
              </a:tr>
              <a:tr h="419100">
                <a:tc>
                  <a:txBody>
                    <a:bodyPr/>
                    <a:lstStyle/>
                    <a:p>
                      <a:pPr algn="l" fontAlgn="ctr"/>
                      <a:r>
                        <a:rPr lang="en-US" sz="1100" b="0" i="0" u="none" strike="noStrike">
                          <a:solidFill>
                            <a:srgbClr val="000000"/>
                          </a:solidFill>
                          <a:effectLst/>
                          <a:latin typeface="Arial Narrow"/>
                        </a:rPr>
                        <a:t>37</a:t>
                      </a:r>
                    </a:p>
                  </a:txBody>
                  <a:tcPr marL="9525" marR="9525" marT="9525" marB="0">
                    <a:lnL>
                      <a:noFill/>
                    </a:lnL>
                    <a:lnR>
                      <a:noFill/>
                    </a:lnR>
                    <a:lnT>
                      <a:noFill/>
                    </a:lnT>
                    <a:lnB>
                      <a:noFill/>
                    </a:lnB>
                  </a:tcPr>
                </a:tc>
                <a:tc>
                  <a:txBody>
                    <a:bodyPr/>
                    <a:lstStyle/>
                    <a:p>
                      <a:pPr algn="l" fontAlgn="ctr"/>
                      <a:r>
                        <a:rPr lang="en-US" sz="1100" b="0" i="0" u="none" strike="noStrike" dirty="0">
                          <a:solidFill>
                            <a:srgbClr val="000000"/>
                          </a:solidFill>
                          <a:effectLst/>
                          <a:latin typeface="Arial Narrow"/>
                        </a:rPr>
                        <a:t>Let what you say be simply ‘Yes’ or ‘No’; anything more than this comes from evil.</a:t>
                      </a:r>
                    </a:p>
                  </a:txBody>
                  <a:tcPr marL="9525" marR="9525" marT="9525" marB="0">
                    <a:lnL>
                      <a:noFill/>
                    </a:lnL>
                    <a:lnR>
                      <a:noFill/>
                    </a:lnR>
                    <a:lnT>
                      <a:noFill/>
                    </a:lnT>
                    <a:lnB>
                      <a:noFill/>
                    </a:lnB>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3768955604"/>
              </p:ext>
            </p:extLst>
          </p:nvPr>
        </p:nvGraphicFramePr>
        <p:xfrm>
          <a:off x="350520" y="4876800"/>
          <a:ext cx="2590800" cy="2952750"/>
        </p:xfrm>
        <a:graphic>
          <a:graphicData uri="http://schemas.openxmlformats.org/drawingml/2006/table">
            <a:tbl>
              <a:tblPr/>
              <a:tblGrid>
                <a:gridCol w="244415"/>
                <a:gridCol w="2346385"/>
              </a:tblGrid>
              <a:tr h="457200">
                <a:tc>
                  <a:txBody>
                    <a:bodyPr/>
                    <a:lstStyle/>
                    <a:p>
                      <a:pPr algn="l" fontAlgn="t"/>
                      <a:r>
                        <a:rPr lang="en-US" sz="1100" b="0" i="0" u="none" strike="noStrike" dirty="0">
                          <a:solidFill>
                            <a:srgbClr val="000000"/>
                          </a:solidFill>
                          <a:effectLst/>
                          <a:latin typeface="Arial Narrow"/>
                        </a:rPr>
                        <a:t>38</a:t>
                      </a:r>
                    </a:p>
                  </a:txBody>
                  <a:tcPr marL="9525" marR="9525" marT="9525" marB="0">
                    <a:lnL>
                      <a:noFill/>
                    </a:lnL>
                    <a:lnR>
                      <a:noFill/>
                    </a:lnR>
                    <a:lnT>
                      <a:noFill/>
                    </a:lnT>
                    <a:lnB>
                      <a:noFill/>
                    </a:lnB>
                  </a:tcPr>
                </a:tc>
                <a:tc>
                  <a:txBody>
                    <a:bodyPr/>
                    <a:lstStyle/>
                    <a:p>
                      <a:pPr algn="l" fontAlgn="t"/>
                      <a:r>
                        <a:rPr lang="en-US" sz="1100" b="0" i="0" u="none" strike="noStrike" dirty="0">
                          <a:solidFill>
                            <a:srgbClr val="000000"/>
                          </a:solidFill>
                          <a:effectLst/>
                          <a:latin typeface="Arial Narrow"/>
                        </a:rPr>
                        <a:t>“You have heard that it was said, ‘An eye for an eye and a tooth for a tooth.’</a:t>
                      </a:r>
                    </a:p>
                  </a:txBody>
                  <a:tcPr marL="9525" marR="9525" marT="9525" marB="0">
                    <a:lnL>
                      <a:noFill/>
                    </a:lnL>
                    <a:lnR>
                      <a:noFill/>
                    </a:lnR>
                    <a:lnT>
                      <a:noFill/>
                    </a:lnT>
                    <a:lnB>
                      <a:noFill/>
                    </a:lnB>
                  </a:tcPr>
                </a:tc>
              </a:tr>
              <a:tr h="628650">
                <a:tc>
                  <a:txBody>
                    <a:bodyPr/>
                    <a:lstStyle/>
                    <a:p>
                      <a:pPr algn="l" fontAlgn="t"/>
                      <a:r>
                        <a:rPr lang="en-US" sz="1100" b="0" i="0" u="none" strike="noStrike">
                          <a:solidFill>
                            <a:srgbClr val="000000"/>
                          </a:solidFill>
                          <a:effectLst/>
                          <a:latin typeface="Arial Narrow"/>
                        </a:rPr>
                        <a:t>39</a:t>
                      </a:r>
                    </a:p>
                  </a:txBody>
                  <a:tcPr marL="9525" marR="9525" marT="9525" marB="0">
                    <a:lnL>
                      <a:noFill/>
                    </a:lnL>
                    <a:lnR>
                      <a:noFill/>
                    </a:lnR>
                    <a:lnT>
                      <a:noFill/>
                    </a:lnT>
                    <a:lnB>
                      <a:noFill/>
                    </a:lnB>
                  </a:tcPr>
                </a:tc>
                <a:tc>
                  <a:txBody>
                    <a:bodyPr/>
                    <a:lstStyle/>
                    <a:p>
                      <a:pPr algn="l" fontAlgn="t"/>
                      <a:r>
                        <a:rPr lang="en-US" sz="1100" b="0" i="0" u="none" strike="noStrike" dirty="0">
                          <a:solidFill>
                            <a:srgbClr val="000000"/>
                          </a:solidFill>
                          <a:effectLst/>
                          <a:latin typeface="Arial Narrow"/>
                        </a:rPr>
                        <a:t>But I say to you, Do not resist the one who is evil. But if anyone slaps you on the right cheek, turn to him the other also.</a:t>
                      </a:r>
                    </a:p>
                  </a:txBody>
                  <a:tcPr marL="9525" marR="9525" marT="9525" marB="0">
                    <a:lnL>
                      <a:noFill/>
                    </a:lnL>
                    <a:lnR>
                      <a:noFill/>
                    </a:lnR>
                    <a:lnT>
                      <a:noFill/>
                    </a:lnT>
                    <a:lnB>
                      <a:noFill/>
                    </a:lnB>
                  </a:tcPr>
                </a:tc>
              </a:tr>
              <a:tr h="628650">
                <a:tc>
                  <a:txBody>
                    <a:bodyPr/>
                    <a:lstStyle/>
                    <a:p>
                      <a:pPr algn="l" fontAlgn="t"/>
                      <a:r>
                        <a:rPr lang="en-US" sz="1100" b="0" i="0" u="none" strike="noStrike">
                          <a:solidFill>
                            <a:srgbClr val="000000"/>
                          </a:solidFill>
                          <a:effectLst/>
                          <a:latin typeface="Arial Narrow"/>
                        </a:rPr>
                        <a:t>40</a:t>
                      </a:r>
                    </a:p>
                  </a:txBody>
                  <a:tcPr marL="9525" marR="9525" marT="9525" marB="0">
                    <a:lnL>
                      <a:noFill/>
                    </a:lnL>
                    <a:lnR>
                      <a:noFill/>
                    </a:lnR>
                    <a:lnT>
                      <a:noFill/>
                    </a:lnT>
                    <a:lnB>
                      <a:noFill/>
                    </a:lnB>
                  </a:tcPr>
                </a:tc>
                <a:tc>
                  <a:txBody>
                    <a:bodyPr/>
                    <a:lstStyle/>
                    <a:p>
                      <a:pPr algn="l" fontAlgn="t"/>
                      <a:r>
                        <a:rPr lang="en-US" sz="1100" b="0" i="0" u="none" strike="noStrike" dirty="0">
                          <a:solidFill>
                            <a:srgbClr val="000000"/>
                          </a:solidFill>
                          <a:effectLst/>
                          <a:latin typeface="Arial Narrow"/>
                        </a:rPr>
                        <a:t>And if anyone would sue you and take your tunic, let him have your cloak as well.</a:t>
                      </a:r>
                    </a:p>
                  </a:txBody>
                  <a:tcPr marL="9525" marR="9525" marT="9525" marB="0">
                    <a:lnL>
                      <a:noFill/>
                    </a:lnL>
                    <a:lnR>
                      <a:noFill/>
                    </a:lnR>
                    <a:lnT>
                      <a:noFill/>
                    </a:lnT>
                    <a:lnB>
                      <a:noFill/>
                    </a:lnB>
                  </a:tcPr>
                </a:tc>
              </a:tr>
              <a:tr h="609600">
                <a:tc>
                  <a:txBody>
                    <a:bodyPr/>
                    <a:lstStyle/>
                    <a:p>
                      <a:pPr algn="l" fontAlgn="t"/>
                      <a:r>
                        <a:rPr lang="en-US" sz="1100" b="0" i="0" u="none" strike="noStrike">
                          <a:solidFill>
                            <a:srgbClr val="000000"/>
                          </a:solidFill>
                          <a:effectLst/>
                          <a:latin typeface="Arial Narrow"/>
                        </a:rPr>
                        <a:t>41</a:t>
                      </a:r>
                    </a:p>
                  </a:txBody>
                  <a:tcPr marL="9525" marR="9525" marT="9525" marB="0">
                    <a:lnL>
                      <a:noFill/>
                    </a:lnL>
                    <a:lnR>
                      <a:noFill/>
                    </a:lnR>
                    <a:lnT>
                      <a:noFill/>
                    </a:lnT>
                    <a:lnB>
                      <a:noFill/>
                    </a:lnB>
                  </a:tcPr>
                </a:tc>
                <a:tc>
                  <a:txBody>
                    <a:bodyPr/>
                    <a:lstStyle/>
                    <a:p>
                      <a:pPr algn="l" fontAlgn="t"/>
                      <a:r>
                        <a:rPr lang="en-US" sz="1100" b="0" i="0" u="none" strike="noStrike">
                          <a:solidFill>
                            <a:srgbClr val="000000"/>
                          </a:solidFill>
                          <a:effectLst/>
                          <a:latin typeface="Arial Narrow"/>
                        </a:rPr>
                        <a:t>And if anyone forces you to go one mile, go with him two miles.</a:t>
                      </a:r>
                    </a:p>
                  </a:txBody>
                  <a:tcPr marL="9525" marR="9525" marT="9525" marB="0">
                    <a:lnL>
                      <a:noFill/>
                    </a:lnL>
                    <a:lnR>
                      <a:noFill/>
                    </a:lnR>
                    <a:lnT>
                      <a:noFill/>
                    </a:lnT>
                    <a:lnB>
                      <a:noFill/>
                    </a:lnB>
                  </a:tcPr>
                </a:tc>
              </a:tr>
              <a:tr h="628650">
                <a:tc>
                  <a:txBody>
                    <a:bodyPr/>
                    <a:lstStyle/>
                    <a:p>
                      <a:pPr algn="l" fontAlgn="t"/>
                      <a:r>
                        <a:rPr lang="en-US" sz="1100" b="0" i="0" u="none" strike="noStrike">
                          <a:solidFill>
                            <a:srgbClr val="000000"/>
                          </a:solidFill>
                          <a:effectLst/>
                          <a:latin typeface="Arial Narrow"/>
                        </a:rPr>
                        <a:t>42</a:t>
                      </a:r>
                    </a:p>
                  </a:txBody>
                  <a:tcPr marL="9525" marR="9525" marT="9525" marB="0">
                    <a:lnL>
                      <a:noFill/>
                    </a:lnL>
                    <a:lnR>
                      <a:noFill/>
                    </a:lnR>
                    <a:lnT>
                      <a:noFill/>
                    </a:lnT>
                    <a:lnB>
                      <a:noFill/>
                    </a:lnB>
                  </a:tcPr>
                </a:tc>
                <a:tc>
                  <a:txBody>
                    <a:bodyPr/>
                    <a:lstStyle/>
                    <a:p>
                      <a:pPr algn="l" fontAlgn="t"/>
                      <a:r>
                        <a:rPr lang="en-US" sz="1100" b="0" i="0" u="none" strike="noStrike" dirty="0">
                          <a:solidFill>
                            <a:srgbClr val="000000"/>
                          </a:solidFill>
                          <a:effectLst/>
                          <a:latin typeface="Arial Narrow"/>
                        </a:rPr>
                        <a:t>Give to the one who begs from you, and do not refuse the one who would borrow from you.</a:t>
                      </a:r>
                    </a:p>
                  </a:txBody>
                  <a:tcPr marL="9525" marR="9525" marT="9525" marB="0">
                    <a:lnL>
                      <a:noFill/>
                    </a:lnL>
                    <a:lnR>
                      <a:noFill/>
                    </a:lnR>
                    <a:lnT>
                      <a:noFill/>
                    </a:lnT>
                    <a:lnB>
                      <a:noFill/>
                    </a:lnB>
                  </a:tcPr>
                </a:tc>
              </a:tr>
            </a:tbl>
          </a:graphicData>
        </a:graphic>
      </p:graphicFrame>
      <p:graphicFrame>
        <p:nvGraphicFramePr>
          <p:cNvPr id="21" name="Table 20"/>
          <p:cNvGraphicFramePr>
            <a:graphicFrameLocks noGrp="1"/>
          </p:cNvGraphicFramePr>
          <p:nvPr>
            <p:extLst>
              <p:ext uri="{D42A27DB-BD31-4B8C-83A1-F6EECF244321}">
                <p14:modId xmlns:p14="http://schemas.microsoft.com/office/powerpoint/2010/main" val="437145311"/>
              </p:ext>
            </p:extLst>
          </p:nvPr>
        </p:nvGraphicFramePr>
        <p:xfrm>
          <a:off x="3695700" y="4876800"/>
          <a:ext cx="2590800" cy="3562350"/>
        </p:xfrm>
        <a:graphic>
          <a:graphicData uri="http://schemas.openxmlformats.org/drawingml/2006/table">
            <a:tbl>
              <a:tblPr/>
              <a:tblGrid>
                <a:gridCol w="244415"/>
                <a:gridCol w="2346385"/>
              </a:tblGrid>
              <a:tr h="533400">
                <a:tc>
                  <a:txBody>
                    <a:bodyPr/>
                    <a:lstStyle/>
                    <a:p>
                      <a:pPr algn="l" fontAlgn="t"/>
                      <a:r>
                        <a:rPr lang="en-US" sz="1100" b="0" i="0" u="none" strike="noStrike" dirty="0">
                          <a:solidFill>
                            <a:srgbClr val="000000"/>
                          </a:solidFill>
                          <a:effectLst/>
                          <a:latin typeface="Arial Narrow"/>
                        </a:rPr>
                        <a:t>43</a:t>
                      </a:r>
                    </a:p>
                  </a:txBody>
                  <a:tcPr marL="9525" marR="9525" marT="9525" marB="0">
                    <a:lnL>
                      <a:noFill/>
                    </a:lnL>
                    <a:lnR>
                      <a:noFill/>
                    </a:lnR>
                    <a:lnT>
                      <a:noFill/>
                    </a:lnT>
                    <a:lnB>
                      <a:noFill/>
                    </a:lnB>
                  </a:tcPr>
                </a:tc>
                <a:tc>
                  <a:txBody>
                    <a:bodyPr/>
                    <a:lstStyle/>
                    <a:p>
                      <a:pPr algn="l" fontAlgn="t"/>
                      <a:r>
                        <a:rPr lang="en-US" sz="1100" b="0" i="0" u="none" strike="noStrike" dirty="0">
                          <a:solidFill>
                            <a:srgbClr val="000000"/>
                          </a:solidFill>
                          <a:effectLst/>
                          <a:latin typeface="Arial Narrow"/>
                        </a:rPr>
                        <a:t>“You have heard that it was said, ‘You shall love your neighbor and hate your enemy.’</a:t>
                      </a:r>
                    </a:p>
                  </a:txBody>
                  <a:tcPr marL="9525" marR="9525" marT="9525" marB="0">
                    <a:lnL>
                      <a:noFill/>
                    </a:lnL>
                    <a:lnR>
                      <a:noFill/>
                    </a:lnR>
                    <a:lnT>
                      <a:noFill/>
                    </a:lnT>
                    <a:lnB>
                      <a:noFill/>
                    </a:lnB>
                  </a:tcPr>
                </a:tc>
              </a:tr>
              <a:tr h="533400">
                <a:tc>
                  <a:txBody>
                    <a:bodyPr/>
                    <a:lstStyle/>
                    <a:p>
                      <a:pPr algn="l" fontAlgn="t"/>
                      <a:r>
                        <a:rPr lang="en-US" sz="1100" b="0" i="0" u="none" strike="noStrike">
                          <a:solidFill>
                            <a:srgbClr val="000000"/>
                          </a:solidFill>
                          <a:effectLst/>
                          <a:latin typeface="Arial Narrow"/>
                        </a:rPr>
                        <a:t>44</a:t>
                      </a:r>
                    </a:p>
                  </a:txBody>
                  <a:tcPr marL="9525" marR="9525" marT="9525" marB="0">
                    <a:lnL>
                      <a:noFill/>
                    </a:lnL>
                    <a:lnR>
                      <a:noFill/>
                    </a:lnR>
                    <a:lnT>
                      <a:noFill/>
                    </a:lnT>
                    <a:lnB>
                      <a:noFill/>
                    </a:lnB>
                  </a:tcPr>
                </a:tc>
                <a:tc>
                  <a:txBody>
                    <a:bodyPr/>
                    <a:lstStyle/>
                    <a:p>
                      <a:pPr algn="l" fontAlgn="t"/>
                      <a:r>
                        <a:rPr lang="en-US" sz="1100" b="0" i="0" u="none" strike="noStrike">
                          <a:solidFill>
                            <a:srgbClr val="000000"/>
                          </a:solidFill>
                          <a:effectLst/>
                          <a:latin typeface="Arial Narrow"/>
                        </a:rPr>
                        <a:t>But I say to you, Love your enemies and pray for those who persecute you,</a:t>
                      </a:r>
                    </a:p>
                  </a:txBody>
                  <a:tcPr marL="9525" marR="9525" marT="9525" marB="0">
                    <a:lnL>
                      <a:noFill/>
                    </a:lnL>
                    <a:lnR>
                      <a:noFill/>
                    </a:lnR>
                    <a:lnT>
                      <a:noFill/>
                    </a:lnT>
                    <a:lnB>
                      <a:noFill/>
                    </a:lnB>
                  </a:tcPr>
                </a:tc>
              </a:tr>
              <a:tr h="838200">
                <a:tc>
                  <a:txBody>
                    <a:bodyPr/>
                    <a:lstStyle/>
                    <a:p>
                      <a:pPr algn="l" fontAlgn="t"/>
                      <a:r>
                        <a:rPr lang="en-US" sz="1100" b="0" i="0" u="none" strike="noStrike">
                          <a:solidFill>
                            <a:srgbClr val="000000"/>
                          </a:solidFill>
                          <a:effectLst/>
                          <a:latin typeface="Arial Narrow"/>
                        </a:rPr>
                        <a:t>45</a:t>
                      </a:r>
                    </a:p>
                  </a:txBody>
                  <a:tcPr marL="9525" marR="9525" marT="9525" marB="0">
                    <a:lnL>
                      <a:noFill/>
                    </a:lnL>
                    <a:lnR>
                      <a:noFill/>
                    </a:lnR>
                    <a:lnT>
                      <a:noFill/>
                    </a:lnT>
                    <a:lnB>
                      <a:noFill/>
                    </a:lnB>
                  </a:tcPr>
                </a:tc>
                <a:tc>
                  <a:txBody>
                    <a:bodyPr/>
                    <a:lstStyle/>
                    <a:p>
                      <a:pPr algn="l" fontAlgn="t"/>
                      <a:r>
                        <a:rPr lang="en-US" sz="1100" b="0" i="0" u="none" strike="noStrike" dirty="0">
                          <a:solidFill>
                            <a:srgbClr val="000000"/>
                          </a:solidFill>
                          <a:effectLst/>
                          <a:latin typeface="Arial Narrow"/>
                        </a:rPr>
                        <a:t>so that you may be sons of your Father who is in heaven. For he makes his sun rise on the evil and on the good, and sends rain on the just and on the unjust.</a:t>
                      </a:r>
                    </a:p>
                  </a:txBody>
                  <a:tcPr marL="9525" marR="9525" marT="9525" marB="0">
                    <a:lnL>
                      <a:noFill/>
                    </a:lnL>
                    <a:lnR>
                      <a:noFill/>
                    </a:lnR>
                    <a:lnT>
                      <a:noFill/>
                    </a:lnT>
                    <a:lnB>
                      <a:noFill/>
                    </a:lnB>
                  </a:tcPr>
                </a:tc>
              </a:tr>
              <a:tr h="609600">
                <a:tc>
                  <a:txBody>
                    <a:bodyPr/>
                    <a:lstStyle/>
                    <a:p>
                      <a:pPr algn="l" fontAlgn="t"/>
                      <a:r>
                        <a:rPr lang="en-US" sz="1100" b="0" i="0" u="none" strike="noStrike">
                          <a:solidFill>
                            <a:srgbClr val="000000"/>
                          </a:solidFill>
                          <a:effectLst/>
                          <a:latin typeface="Arial Narrow"/>
                        </a:rPr>
                        <a:t>46</a:t>
                      </a:r>
                    </a:p>
                  </a:txBody>
                  <a:tcPr marL="9525" marR="9525" marT="9525" marB="0">
                    <a:lnL>
                      <a:noFill/>
                    </a:lnL>
                    <a:lnR>
                      <a:noFill/>
                    </a:lnR>
                    <a:lnT>
                      <a:noFill/>
                    </a:lnT>
                    <a:lnB>
                      <a:noFill/>
                    </a:lnB>
                  </a:tcPr>
                </a:tc>
                <a:tc>
                  <a:txBody>
                    <a:bodyPr/>
                    <a:lstStyle/>
                    <a:p>
                      <a:pPr algn="l" fontAlgn="t"/>
                      <a:r>
                        <a:rPr lang="en-US" sz="1100" b="0" i="0" u="none" strike="noStrike">
                          <a:solidFill>
                            <a:srgbClr val="000000"/>
                          </a:solidFill>
                          <a:effectLst/>
                          <a:latin typeface="Arial Narrow"/>
                        </a:rPr>
                        <a:t>For if you love those who love you, what reward do you have? Do not even the tax collectors do the same?</a:t>
                      </a:r>
                    </a:p>
                  </a:txBody>
                  <a:tcPr marL="9525" marR="9525" marT="9525" marB="0">
                    <a:lnL>
                      <a:noFill/>
                    </a:lnL>
                    <a:lnR>
                      <a:noFill/>
                    </a:lnR>
                    <a:lnT>
                      <a:noFill/>
                    </a:lnT>
                    <a:lnB>
                      <a:noFill/>
                    </a:lnB>
                  </a:tcPr>
                </a:tc>
              </a:tr>
              <a:tr h="628650">
                <a:tc>
                  <a:txBody>
                    <a:bodyPr/>
                    <a:lstStyle/>
                    <a:p>
                      <a:pPr algn="l" fontAlgn="t"/>
                      <a:r>
                        <a:rPr lang="en-US" sz="1100" b="0" i="0" u="none" strike="noStrike">
                          <a:solidFill>
                            <a:srgbClr val="000000"/>
                          </a:solidFill>
                          <a:effectLst/>
                          <a:latin typeface="Arial Narrow"/>
                        </a:rPr>
                        <a:t>47</a:t>
                      </a:r>
                    </a:p>
                  </a:txBody>
                  <a:tcPr marL="9525" marR="9525" marT="9525" marB="0">
                    <a:lnL>
                      <a:noFill/>
                    </a:lnL>
                    <a:lnR>
                      <a:noFill/>
                    </a:lnR>
                    <a:lnT>
                      <a:noFill/>
                    </a:lnT>
                    <a:lnB>
                      <a:noFill/>
                    </a:lnB>
                  </a:tcPr>
                </a:tc>
                <a:tc>
                  <a:txBody>
                    <a:bodyPr/>
                    <a:lstStyle/>
                    <a:p>
                      <a:pPr algn="l" fontAlgn="t"/>
                      <a:r>
                        <a:rPr lang="en-US" sz="1100" b="0" i="0" u="none" strike="noStrike">
                          <a:solidFill>
                            <a:srgbClr val="000000"/>
                          </a:solidFill>
                          <a:effectLst/>
                          <a:latin typeface="Arial Narrow"/>
                        </a:rPr>
                        <a:t>And if you greet only your brothers, what more are you doing than others? Do not even the Gentiles do the same?</a:t>
                      </a:r>
                    </a:p>
                  </a:txBody>
                  <a:tcPr marL="9525" marR="9525" marT="9525" marB="0">
                    <a:lnL>
                      <a:noFill/>
                    </a:lnL>
                    <a:lnR>
                      <a:noFill/>
                    </a:lnR>
                    <a:lnT>
                      <a:noFill/>
                    </a:lnT>
                    <a:lnB>
                      <a:noFill/>
                    </a:lnB>
                  </a:tcPr>
                </a:tc>
              </a:tr>
              <a:tr h="419100">
                <a:tc>
                  <a:txBody>
                    <a:bodyPr/>
                    <a:lstStyle/>
                    <a:p>
                      <a:pPr algn="l" fontAlgn="t"/>
                      <a:r>
                        <a:rPr lang="en-US" sz="1100" b="0" i="0" u="none" strike="noStrike">
                          <a:solidFill>
                            <a:srgbClr val="000000"/>
                          </a:solidFill>
                          <a:effectLst/>
                          <a:latin typeface="Arial Narrow"/>
                        </a:rPr>
                        <a:t>48</a:t>
                      </a:r>
                    </a:p>
                  </a:txBody>
                  <a:tcPr marL="9525" marR="9525" marT="9525" marB="0">
                    <a:lnL>
                      <a:noFill/>
                    </a:lnL>
                    <a:lnR>
                      <a:noFill/>
                    </a:lnR>
                    <a:lnT>
                      <a:noFill/>
                    </a:lnT>
                    <a:lnB>
                      <a:noFill/>
                    </a:lnB>
                  </a:tcPr>
                </a:tc>
                <a:tc>
                  <a:txBody>
                    <a:bodyPr/>
                    <a:lstStyle/>
                    <a:p>
                      <a:pPr algn="l" fontAlgn="t"/>
                      <a:r>
                        <a:rPr lang="en-US" sz="1100" b="0" i="0" u="none" strike="noStrike" dirty="0">
                          <a:solidFill>
                            <a:srgbClr val="000000"/>
                          </a:solidFill>
                          <a:effectLst/>
                          <a:latin typeface="Arial Narrow"/>
                        </a:rPr>
                        <a:t>You therefore must be perfect, as your heavenly Father is perfect.</a:t>
                      </a:r>
                    </a:p>
                  </a:txBody>
                  <a:tcPr marL="9525" marR="9525" marT="9525" marB="0">
                    <a:lnL>
                      <a:noFill/>
                    </a:lnL>
                    <a:lnR>
                      <a:noFill/>
                    </a:lnR>
                    <a:lnT>
                      <a:noFill/>
                    </a:lnT>
                    <a:lnB>
                      <a:noFill/>
                    </a:lnB>
                  </a:tcPr>
                </a:tc>
              </a:tr>
            </a:tbl>
          </a:graphicData>
        </a:graphic>
      </p:graphicFrame>
    </p:spTree>
    <p:extLst>
      <p:ext uri="{BB962C8B-B14F-4D97-AF65-F5344CB8AC3E}">
        <p14:creationId xmlns:p14="http://schemas.microsoft.com/office/powerpoint/2010/main" val="22365117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373380"/>
            <a:ext cx="2819400" cy="4191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Arial Narrow" pitchFamily="34" charset="0"/>
            </a:endParaRPr>
          </a:p>
        </p:txBody>
      </p:sp>
      <p:sp>
        <p:nvSpPr>
          <p:cNvPr id="13" name="Rectangle 12"/>
          <p:cNvSpPr/>
          <p:nvPr/>
        </p:nvSpPr>
        <p:spPr>
          <a:xfrm>
            <a:off x="228600" y="373380"/>
            <a:ext cx="2819400" cy="228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latin typeface="Arial Narrow" pitchFamily="34" charset="0"/>
                <a:cs typeface="Arial" pitchFamily="34" charset="0"/>
              </a:rPr>
              <a:t>Week 9 :: Matthew 6:1-5</a:t>
            </a:r>
            <a:endParaRPr lang="en-US" sz="1100" b="1" dirty="0">
              <a:latin typeface="Arial Narrow" pitchFamily="34" charset="0"/>
              <a:cs typeface="Arial" pitchFamily="34" charset="0"/>
            </a:endParaRPr>
          </a:p>
        </p:txBody>
      </p:sp>
      <p:sp>
        <p:nvSpPr>
          <p:cNvPr id="14" name="Rectangle 13"/>
          <p:cNvSpPr/>
          <p:nvPr/>
        </p:nvSpPr>
        <p:spPr>
          <a:xfrm>
            <a:off x="3581400" y="373380"/>
            <a:ext cx="2819400" cy="228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latin typeface="Arial Narrow" pitchFamily="34" charset="0"/>
                <a:cs typeface="Arial" pitchFamily="34" charset="0"/>
              </a:rPr>
              <a:t>Week 10 :: Matthew 6:6-13</a:t>
            </a:r>
            <a:endParaRPr lang="en-US" sz="1100" b="1" dirty="0">
              <a:latin typeface="Arial Narrow" pitchFamily="34" charset="0"/>
              <a:cs typeface="Arial" pitchFamily="34" charset="0"/>
            </a:endParaRPr>
          </a:p>
        </p:txBody>
      </p:sp>
      <p:sp>
        <p:nvSpPr>
          <p:cNvPr id="15" name="Rectangle 14"/>
          <p:cNvSpPr/>
          <p:nvPr/>
        </p:nvSpPr>
        <p:spPr>
          <a:xfrm>
            <a:off x="228600" y="4572000"/>
            <a:ext cx="2819400" cy="228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latin typeface="Arial Narrow" pitchFamily="34" charset="0"/>
                <a:cs typeface="Arial" pitchFamily="34" charset="0"/>
              </a:rPr>
              <a:t>Week 11 :: Matthew 6:14-21</a:t>
            </a:r>
            <a:endParaRPr lang="en-US" sz="1100" b="1" dirty="0">
              <a:latin typeface="Arial Narrow" pitchFamily="34" charset="0"/>
              <a:cs typeface="Arial" pitchFamily="34" charset="0"/>
            </a:endParaRPr>
          </a:p>
        </p:txBody>
      </p:sp>
      <p:sp>
        <p:nvSpPr>
          <p:cNvPr id="16" name="Rectangle 15"/>
          <p:cNvSpPr/>
          <p:nvPr/>
        </p:nvSpPr>
        <p:spPr>
          <a:xfrm>
            <a:off x="3581400" y="4572000"/>
            <a:ext cx="2819400" cy="228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latin typeface="Arial Narrow" pitchFamily="34" charset="0"/>
                <a:cs typeface="Arial" pitchFamily="34" charset="0"/>
              </a:rPr>
              <a:t>Week 12 :: Matthew 6:22-26</a:t>
            </a:r>
            <a:endParaRPr lang="en-US" sz="1100" b="1" dirty="0">
              <a:latin typeface="Arial Narrow" pitchFamily="34" charset="0"/>
              <a:cs typeface="Arial" pitchFamily="34" charset="0"/>
            </a:endParaRPr>
          </a:p>
        </p:txBody>
      </p:sp>
      <p:sp>
        <p:nvSpPr>
          <p:cNvPr id="18" name="Rectangle 17"/>
          <p:cNvSpPr/>
          <p:nvPr/>
        </p:nvSpPr>
        <p:spPr>
          <a:xfrm>
            <a:off x="3581400" y="4572000"/>
            <a:ext cx="2819400" cy="4191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Arial Narrow" pitchFamily="34" charset="0"/>
            </a:endParaRPr>
          </a:p>
        </p:txBody>
      </p:sp>
      <p:sp>
        <p:nvSpPr>
          <p:cNvPr id="19" name="Rectangle 18"/>
          <p:cNvSpPr/>
          <p:nvPr/>
        </p:nvSpPr>
        <p:spPr>
          <a:xfrm>
            <a:off x="228600" y="4572000"/>
            <a:ext cx="2819400" cy="4191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Arial Narrow" pitchFamily="34" charset="0"/>
            </a:endParaRPr>
          </a:p>
        </p:txBody>
      </p:sp>
      <p:sp>
        <p:nvSpPr>
          <p:cNvPr id="20" name="Rectangle 19"/>
          <p:cNvSpPr/>
          <p:nvPr/>
        </p:nvSpPr>
        <p:spPr>
          <a:xfrm>
            <a:off x="3581400" y="381000"/>
            <a:ext cx="2819400" cy="4191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Arial Narrow"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136691319"/>
              </p:ext>
            </p:extLst>
          </p:nvPr>
        </p:nvGraphicFramePr>
        <p:xfrm>
          <a:off x="342900" y="685800"/>
          <a:ext cx="2603500" cy="3657600"/>
        </p:xfrm>
        <a:graphic>
          <a:graphicData uri="http://schemas.openxmlformats.org/drawingml/2006/table">
            <a:tbl>
              <a:tblPr/>
              <a:tblGrid>
                <a:gridCol w="245613"/>
                <a:gridCol w="2357887"/>
              </a:tblGrid>
              <a:tr h="752168">
                <a:tc>
                  <a:txBody>
                    <a:bodyPr/>
                    <a:lstStyle/>
                    <a:p>
                      <a:pPr algn="l" fontAlgn="t"/>
                      <a:r>
                        <a:rPr lang="en-US" sz="1100" b="0" i="0" u="none" strike="noStrike">
                          <a:solidFill>
                            <a:srgbClr val="000000"/>
                          </a:solidFill>
                          <a:effectLst/>
                          <a:latin typeface="Arial Narrow"/>
                        </a:rPr>
                        <a:t>1</a:t>
                      </a:r>
                    </a:p>
                  </a:txBody>
                  <a:tcPr marL="9525" marR="9525" marT="9525" marB="0">
                    <a:lnL>
                      <a:noFill/>
                    </a:lnL>
                    <a:lnR>
                      <a:noFill/>
                    </a:lnR>
                    <a:lnT>
                      <a:noFill/>
                    </a:lnT>
                    <a:lnB>
                      <a:noFill/>
                    </a:lnB>
                  </a:tcPr>
                </a:tc>
                <a:tc>
                  <a:txBody>
                    <a:bodyPr/>
                    <a:lstStyle/>
                    <a:p>
                      <a:pPr algn="l" fontAlgn="t"/>
                      <a:r>
                        <a:rPr lang="en-US" sz="1100" b="0" i="0" u="none" strike="noStrike">
                          <a:solidFill>
                            <a:srgbClr val="000000"/>
                          </a:solidFill>
                          <a:effectLst/>
                          <a:latin typeface="Arial Narrow"/>
                        </a:rPr>
                        <a:t>“Beware of practicing your righteousness before other people in order to be seen by them, for then you will have no reward from your Father who is in heaven.</a:t>
                      </a:r>
                    </a:p>
                  </a:txBody>
                  <a:tcPr marL="9525" marR="9525" marT="9525" marB="0">
                    <a:lnL>
                      <a:noFill/>
                    </a:lnL>
                    <a:lnR>
                      <a:noFill/>
                    </a:lnR>
                    <a:lnT>
                      <a:noFill/>
                    </a:lnT>
                    <a:lnB>
                      <a:noFill/>
                    </a:lnB>
                  </a:tcPr>
                </a:tc>
              </a:tr>
              <a:tr h="937576">
                <a:tc>
                  <a:txBody>
                    <a:bodyPr/>
                    <a:lstStyle/>
                    <a:p>
                      <a:pPr algn="l" fontAlgn="t"/>
                      <a:r>
                        <a:rPr lang="en-US" sz="1100" b="0" i="0" u="none" strike="noStrike">
                          <a:solidFill>
                            <a:srgbClr val="000000"/>
                          </a:solidFill>
                          <a:effectLst/>
                          <a:latin typeface="Arial Narrow"/>
                        </a:rPr>
                        <a:t>2</a:t>
                      </a:r>
                    </a:p>
                  </a:txBody>
                  <a:tcPr marL="9525" marR="9525" marT="9525" marB="0">
                    <a:lnL>
                      <a:noFill/>
                    </a:lnL>
                    <a:lnR>
                      <a:noFill/>
                    </a:lnR>
                    <a:lnT>
                      <a:noFill/>
                    </a:lnT>
                    <a:lnB>
                      <a:noFill/>
                    </a:lnB>
                  </a:tcPr>
                </a:tc>
                <a:tc>
                  <a:txBody>
                    <a:bodyPr/>
                    <a:lstStyle/>
                    <a:p>
                      <a:pPr algn="l" fontAlgn="t"/>
                      <a:r>
                        <a:rPr lang="en-US" sz="1100" b="0" i="0" u="none" strike="noStrike">
                          <a:solidFill>
                            <a:srgbClr val="000000"/>
                          </a:solidFill>
                          <a:effectLst/>
                          <a:latin typeface="Arial Narrow"/>
                        </a:rPr>
                        <a:t>“Thus, when you give to the needy, sound no trumpet before you, as the hypocrites do in the synagogues and in the streets, that they may be praised by others. Truly, I say to you, they have received their reward.</a:t>
                      </a:r>
                    </a:p>
                  </a:txBody>
                  <a:tcPr marL="9525" marR="9525" marT="9525" marB="0">
                    <a:lnL>
                      <a:noFill/>
                    </a:lnL>
                    <a:lnR>
                      <a:noFill/>
                    </a:lnR>
                    <a:lnT>
                      <a:noFill/>
                    </a:lnT>
                    <a:lnB>
                      <a:noFill/>
                    </a:lnB>
                  </a:tcPr>
                </a:tc>
              </a:tr>
              <a:tr h="566759">
                <a:tc>
                  <a:txBody>
                    <a:bodyPr/>
                    <a:lstStyle/>
                    <a:p>
                      <a:pPr algn="l" fontAlgn="t"/>
                      <a:r>
                        <a:rPr lang="en-US" sz="1100" b="0" i="0" u="none" strike="noStrike">
                          <a:solidFill>
                            <a:srgbClr val="000000"/>
                          </a:solidFill>
                          <a:effectLst/>
                          <a:latin typeface="Arial Narrow"/>
                        </a:rPr>
                        <a:t>3</a:t>
                      </a:r>
                    </a:p>
                  </a:txBody>
                  <a:tcPr marL="9525" marR="9525" marT="9525" marB="0">
                    <a:lnL>
                      <a:noFill/>
                    </a:lnL>
                    <a:lnR>
                      <a:noFill/>
                    </a:lnR>
                    <a:lnT>
                      <a:noFill/>
                    </a:lnT>
                    <a:lnB>
                      <a:noFill/>
                    </a:lnB>
                  </a:tcPr>
                </a:tc>
                <a:tc>
                  <a:txBody>
                    <a:bodyPr/>
                    <a:lstStyle/>
                    <a:p>
                      <a:pPr algn="l" fontAlgn="t"/>
                      <a:r>
                        <a:rPr lang="en-US" sz="1100" b="0" i="0" u="none" strike="noStrike">
                          <a:solidFill>
                            <a:srgbClr val="000000"/>
                          </a:solidFill>
                          <a:effectLst/>
                          <a:latin typeface="Arial Narrow"/>
                        </a:rPr>
                        <a:t>But when you give to the needy, do not let your left hand know what your right hand is doing,</a:t>
                      </a:r>
                    </a:p>
                  </a:txBody>
                  <a:tcPr marL="9525" marR="9525" marT="9525" marB="0">
                    <a:lnL>
                      <a:noFill/>
                    </a:lnL>
                    <a:lnR>
                      <a:noFill/>
                    </a:lnR>
                    <a:lnT>
                      <a:noFill/>
                    </a:lnT>
                    <a:lnB>
                      <a:noFill/>
                    </a:lnB>
                  </a:tcPr>
                </a:tc>
              </a:tr>
              <a:tr h="463521">
                <a:tc>
                  <a:txBody>
                    <a:bodyPr/>
                    <a:lstStyle/>
                    <a:p>
                      <a:pPr algn="l" fontAlgn="t"/>
                      <a:r>
                        <a:rPr lang="en-US" sz="1100" b="0" i="0" u="none" strike="noStrike">
                          <a:solidFill>
                            <a:srgbClr val="000000"/>
                          </a:solidFill>
                          <a:effectLst/>
                          <a:latin typeface="Arial Narrow"/>
                        </a:rPr>
                        <a:t>4</a:t>
                      </a:r>
                    </a:p>
                  </a:txBody>
                  <a:tcPr marL="9525" marR="9525" marT="9525" marB="0">
                    <a:lnL>
                      <a:noFill/>
                    </a:lnL>
                    <a:lnR>
                      <a:noFill/>
                    </a:lnR>
                    <a:lnT>
                      <a:noFill/>
                    </a:lnT>
                    <a:lnB>
                      <a:noFill/>
                    </a:lnB>
                  </a:tcPr>
                </a:tc>
                <a:tc>
                  <a:txBody>
                    <a:bodyPr/>
                    <a:lstStyle/>
                    <a:p>
                      <a:pPr algn="l" fontAlgn="t"/>
                      <a:r>
                        <a:rPr lang="en-US" sz="1100" b="0" i="0" u="none" strike="noStrike">
                          <a:solidFill>
                            <a:srgbClr val="000000"/>
                          </a:solidFill>
                          <a:effectLst/>
                          <a:latin typeface="Arial Narrow"/>
                        </a:rPr>
                        <a:t>so that your giving may be in secret. And your Father who sees in secret will reward you.</a:t>
                      </a:r>
                    </a:p>
                  </a:txBody>
                  <a:tcPr marL="9525" marR="9525" marT="9525" marB="0">
                    <a:lnL>
                      <a:noFill/>
                    </a:lnL>
                    <a:lnR>
                      <a:noFill/>
                    </a:lnR>
                    <a:lnT>
                      <a:noFill/>
                    </a:lnT>
                    <a:lnB>
                      <a:noFill/>
                    </a:lnB>
                  </a:tcPr>
                </a:tc>
              </a:tr>
              <a:tr h="937576">
                <a:tc>
                  <a:txBody>
                    <a:bodyPr/>
                    <a:lstStyle/>
                    <a:p>
                      <a:pPr algn="l" fontAlgn="t"/>
                      <a:r>
                        <a:rPr lang="en-US" sz="1100" b="0" i="0" u="none" strike="noStrike">
                          <a:solidFill>
                            <a:srgbClr val="000000"/>
                          </a:solidFill>
                          <a:effectLst/>
                          <a:latin typeface="Arial Narrow"/>
                        </a:rPr>
                        <a:t>5</a:t>
                      </a:r>
                    </a:p>
                  </a:txBody>
                  <a:tcPr marL="9525" marR="9525" marT="9525" marB="0">
                    <a:lnL>
                      <a:noFill/>
                    </a:lnL>
                    <a:lnR>
                      <a:noFill/>
                    </a:lnR>
                    <a:lnT>
                      <a:noFill/>
                    </a:lnT>
                    <a:lnB>
                      <a:noFill/>
                    </a:lnB>
                  </a:tcPr>
                </a:tc>
                <a:tc>
                  <a:txBody>
                    <a:bodyPr/>
                    <a:lstStyle/>
                    <a:p>
                      <a:pPr algn="l" fontAlgn="t"/>
                      <a:r>
                        <a:rPr lang="en-US" sz="1100" b="0" i="0" u="none" strike="noStrike" dirty="0">
                          <a:solidFill>
                            <a:srgbClr val="000000"/>
                          </a:solidFill>
                          <a:effectLst/>
                          <a:latin typeface="Arial Narrow"/>
                        </a:rPr>
                        <a:t>“And when you pray, you must not be like the hypocrites. For they love to stand and pray in the synagogues and at the street corners, that they may be seen by others. Truly, I say to you, they have received their reward.</a:t>
                      </a:r>
                    </a:p>
                  </a:txBody>
                  <a:tcPr marL="9525" marR="9525" marT="9525" marB="0">
                    <a:lnL>
                      <a:noFill/>
                    </a:lnL>
                    <a:lnR>
                      <a:noFill/>
                    </a:lnR>
                    <a:lnT>
                      <a:noFill/>
                    </a:lnT>
                    <a:lnB>
                      <a:noFill/>
                    </a:lnB>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773288070"/>
              </p:ext>
            </p:extLst>
          </p:nvPr>
        </p:nvGraphicFramePr>
        <p:xfrm>
          <a:off x="3657600" y="697230"/>
          <a:ext cx="2667000" cy="3798570"/>
        </p:xfrm>
        <a:graphic>
          <a:graphicData uri="http://schemas.openxmlformats.org/drawingml/2006/table">
            <a:tbl>
              <a:tblPr/>
              <a:tblGrid>
                <a:gridCol w="251604"/>
                <a:gridCol w="2415396"/>
              </a:tblGrid>
              <a:tr h="826380">
                <a:tc>
                  <a:txBody>
                    <a:bodyPr/>
                    <a:lstStyle/>
                    <a:p>
                      <a:pPr algn="l" fontAlgn="t"/>
                      <a:r>
                        <a:rPr lang="en-US" sz="1100" b="0" i="0" u="none" strike="noStrike">
                          <a:solidFill>
                            <a:srgbClr val="000000"/>
                          </a:solidFill>
                          <a:effectLst/>
                          <a:latin typeface="Arial Narrow"/>
                        </a:rPr>
                        <a:t>6</a:t>
                      </a:r>
                    </a:p>
                  </a:txBody>
                  <a:tcPr marL="9525" marR="9525" marT="9525" marB="0">
                    <a:lnL>
                      <a:noFill/>
                    </a:lnL>
                    <a:lnR>
                      <a:noFill/>
                    </a:lnR>
                    <a:lnT>
                      <a:noFill/>
                    </a:lnT>
                    <a:lnB>
                      <a:noFill/>
                    </a:lnB>
                  </a:tcPr>
                </a:tc>
                <a:tc>
                  <a:txBody>
                    <a:bodyPr/>
                    <a:lstStyle/>
                    <a:p>
                      <a:pPr algn="l" fontAlgn="t"/>
                      <a:r>
                        <a:rPr lang="en-US" sz="1100" b="0" i="0" u="none" strike="noStrike">
                          <a:solidFill>
                            <a:srgbClr val="000000"/>
                          </a:solidFill>
                          <a:effectLst/>
                          <a:latin typeface="Arial Narrow"/>
                        </a:rPr>
                        <a:t>But when you pray, go into your room and shut the door and pray to your Father who is in secret. And your Father who sees in secret will reward you.</a:t>
                      </a:r>
                    </a:p>
                  </a:txBody>
                  <a:tcPr marL="9525" marR="9525" marT="9525" marB="0">
                    <a:lnL>
                      <a:noFill/>
                    </a:lnL>
                    <a:lnR>
                      <a:noFill/>
                    </a:lnR>
                    <a:lnT>
                      <a:noFill/>
                    </a:lnT>
                    <a:lnB>
                      <a:noFill/>
                    </a:lnB>
                  </a:tcPr>
                </a:tc>
              </a:tr>
              <a:tr h="622678">
                <a:tc>
                  <a:txBody>
                    <a:bodyPr/>
                    <a:lstStyle/>
                    <a:p>
                      <a:pPr algn="l" fontAlgn="t"/>
                      <a:r>
                        <a:rPr lang="en-US" sz="1100" b="0" i="0" u="none" strike="noStrike">
                          <a:solidFill>
                            <a:srgbClr val="000000"/>
                          </a:solidFill>
                          <a:effectLst/>
                          <a:latin typeface="Arial Narrow"/>
                        </a:rPr>
                        <a:t>7</a:t>
                      </a:r>
                    </a:p>
                  </a:txBody>
                  <a:tcPr marL="9525" marR="9525" marT="9525" marB="0">
                    <a:lnL>
                      <a:noFill/>
                    </a:lnL>
                    <a:lnR>
                      <a:noFill/>
                    </a:lnR>
                    <a:lnT>
                      <a:noFill/>
                    </a:lnT>
                    <a:lnB>
                      <a:noFill/>
                    </a:lnB>
                  </a:tcPr>
                </a:tc>
                <a:tc>
                  <a:txBody>
                    <a:bodyPr/>
                    <a:lstStyle/>
                    <a:p>
                      <a:pPr algn="l" fontAlgn="t"/>
                      <a:r>
                        <a:rPr lang="en-US" sz="1100" b="0" i="0" u="none" strike="noStrike">
                          <a:solidFill>
                            <a:srgbClr val="000000"/>
                          </a:solidFill>
                          <a:effectLst/>
                          <a:latin typeface="Arial Narrow"/>
                        </a:rPr>
                        <a:t>“And when you pray, do not heap up empty phrases as the Gentiles do, for they think that they will be heard for their many words.</a:t>
                      </a:r>
                    </a:p>
                  </a:txBody>
                  <a:tcPr marL="9525" marR="9525" marT="9525" marB="0">
                    <a:lnL>
                      <a:noFill/>
                    </a:lnL>
                    <a:lnR>
                      <a:noFill/>
                    </a:lnR>
                    <a:lnT>
                      <a:noFill/>
                    </a:lnT>
                    <a:lnB>
                      <a:noFill/>
                    </a:lnB>
                  </a:tcPr>
                </a:tc>
              </a:tr>
              <a:tr h="418977">
                <a:tc>
                  <a:txBody>
                    <a:bodyPr/>
                    <a:lstStyle/>
                    <a:p>
                      <a:pPr algn="l" fontAlgn="t"/>
                      <a:r>
                        <a:rPr lang="en-US" sz="1100" b="0" i="0" u="none" strike="noStrike">
                          <a:solidFill>
                            <a:srgbClr val="000000"/>
                          </a:solidFill>
                          <a:effectLst/>
                          <a:latin typeface="Arial Narrow"/>
                        </a:rPr>
                        <a:t>8</a:t>
                      </a:r>
                    </a:p>
                  </a:txBody>
                  <a:tcPr marL="9525" marR="9525" marT="9525" marB="0">
                    <a:lnL>
                      <a:noFill/>
                    </a:lnL>
                    <a:lnR>
                      <a:noFill/>
                    </a:lnR>
                    <a:lnT>
                      <a:noFill/>
                    </a:lnT>
                    <a:lnB>
                      <a:noFill/>
                    </a:lnB>
                  </a:tcPr>
                </a:tc>
                <a:tc>
                  <a:txBody>
                    <a:bodyPr/>
                    <a:lstStyle/>
                    <a:p>
                      <a:pPr algn="l" fontAlgn="t"/>
                      <a:r>
                        <a:rPr lang="en-US" sz="1100" b="0" i="0" u="none" strike="noStrike">
                          <a:solidFill>
                            <a:srgbClr val="000000"/>
                          </a:solidFill>
                          <a:effectLst/>
                          <a:latin typeface="Arial Narrow"/>
                        </a:rPr>
                        <a:t>Do not be like them, for your Father knows what you need before you ask him.</a:t>
                      </a:r>
                    </a:p>
                  </a:txBody>
                  <a:tcPr marL="9525" marR="9525" marT="9525" marB="0">
                    <a:lnL>
                      <a:noFill/>
                    </a:lnL>
                    <a:lnR>
                      <a:noFill/>
                    </a:lnR>
                    <a:lnT>
                      <a:noFill/>
                    </a:lnT>
                    <a:lnB>
                      <a:noFill/>
                    </a:lnB>
                  </a:tcPr>
                </a:tc>
              </a:tr>
              <a:tr h="418977">
                <a:tc>
                  <a:txBody>
                    <a:bodyPr/>
                    <a:lstStyle/>
                    <a:p>
                      <a:pPr algn="l" fontAlgn="t"/>
                      <a:r>
                        <a:rPr lang="en-US" sz="1100" b="0" i="0" u="none" strike="noStrike">
                          <a:solidFill>
                            <a:srgbClr val="000000"/>
                          </a:solidFill>
                          <a:effectLst/>
                          <a:latin typeface="Arial Narrow"/>
                        </a:rPr>
                        <a:t>9</a:t>
                      </a:r>
                    </a:p>
                  </a:txBody>
                  <a:tcPr marL="9525" marR="9525" marT="9525" marB="0">
                    <a:lnL>
                      <a:noFill/>
                    </a:lnL>
                    <a:lnR>
                      <a:noFill/>
                    </a:lnR>
                    <a:lnT>
                      <a:noFill/>
                    </a:lnT>
                    <a:lnB>
                      <a:noFill/>
                    </a:lnB>
                  </a:tcPr>
                </a:tc>
                <a:tc>
                  <a:txBody>
                    <a:bodyPr/>
                    <a:lstStyle/>
                    <a:p>
                      <a:pPr algn="l" fontAlgn="t"/>
                      <a:r>
                        <a:rPr lang="en-US" sz="1100" b="0" i="0" u="none" strike="noStrike">
                          <a:solidFill>
                            <a:srgbClr val="000000"/>
                          </a:solidFill>
                          <a:effectLst/>
                          <a:latin typeface="Arial Narrow"/>
                        </a:rPr>
                        <a:t>Pray then like this: “Our Father in heaven, hallowed be your name.</a:t>
                      </a:r>
                    </a:p>
                  </a:txBody>
                  <a:tcPr marL="9525" marR="9525" marT="9525" marB="0">
                    <a:lnL>
                      <a:noFill/>
                    </a:lnL>
                    <a:lnR>
                      <a:noFill/>
                    </a:lnR>
                    <a:lnT>
                      <a:noFill/>
                    </a:lnT>
                    <a:lnB>
                      <a:noFill/>
                    </a:lnB>
                  </a:tcPr>
                </a:tc>
              </a:tr>
              <a:tr h="418977">
                <a:tc>
                  <a:txBody>
                    <a:bodyPr/>
                    <a:lstStyle/>
                    <a:p>
                      <a:pPr algn="l" fontAlgn="t"/>
                      <a:r>
                        <a:rPr lang="en-US" sz="1100" b="0" i="0" u="none" strike="noStrike">
                          <a:solidFill>
                            <a:srgbClr val="000000"/>
                          </a:solidFill>
                          <a:effectLst/>
                          <a:latin typeface="Arial Narrow"/>
                        </a:rPr>
                        <a:t>10</a:t>
                      </a:r>
                    </a:p>
                  </a:txBody>
                  <a:tcPr marL="9525" marR="9525" marT="9525" marB="0">
                    <a:lnL>
                      <a:noFill/>
                    </a:lnL>
                    <a:lnR>
                      <a:noFill/>
                    </a:lnR>
                    <a:lnT>
                      <a:noFill/>
                    </a:lnT>
                    <a:lnB>
                      <a:noFill/>
                    </a:lnB>
                  </a:tcPr>
                </a:tc>
                <a:tc>
                  <a:txBody>
                    <a:bodyPr/>
                    <a:lstStyle/>
                    <a:p>
                      <a:pPr algn="l" fontAlgn="t"/>
                      <a:r>
                        <a:rPr lang="en-US" sz="1100" b="0" i="0" u="none" strike="noStrike" dirty="0">
                          <a:solidFill>
                            <a:srgbClr val="000000"/>
                          </a:solidFill>
                          <a:effectLst/>
                          <a:latin typeface="Arial Narrow"/>
                        </a:rPr>
                        <a:t>Your kingdom come, your will be done, on earth as it is in heaven.</a:t>
                      </a:r>
                    </a:p>
                  </a:txBody>
                  <a:tcPr marL="9525" marR="9525" marT="9525" marB="0">
                    <a:lnL>
                      <a:noFill/>
                    </a:lnL>
                    <a:lnR>
                      <a:noFill/>
                    </a:lnR>
                    <a:lnT>
                      <a:noFill/>
                    </a:lnT>
                    <a:lnB>
                      <a:noFill/>
                    </a:lnB>
                  </a:tcPr>
                </a:tc>
              </a:tr>
              <a:tr h="254627">
                <a:tc>
                  <a:txBody>
                    <a:bodyPr/>
                    <a:lstStyle/>
                    <a:p>
                      <a:pPr algn="l" fontAlgn="t"/>
                      <a:r>
                        <a:rPr lang="en-US" sz="1100" b="0" i="0" u="none" strike="noStrike">
                          <a:solidFill>
                            <a:srgbClr val="000000"/>
                          </a:solidFill>
                          <a:effectLst/>
                          <a:latin typeface="Arial Narrow"/>
                        </a:rPr>
                        <a:t>11</a:t>
                      </a:r>
                    </a:p>
                  </a:txBody>
                  <a:tcPr marL="9525" marR="9525" marT="9525" marB="0">
                    <a:lnL>
                      <a:noFill/>
                    </a:lnL>
                    <a:lnR>
                      <a:noFill/>
                    </a:lnR>
                    <a:lnT>
                      <a:noFill/>
                    </a:lnT>
                    <a:lnB>
                      <a:noFill/>
                    </a:lnB>
                  </a:tcPr>
                </a:tc>
                <a:tc>
                  <a:txBody>
                    <a:bodyPr/>
                    <a:lstStyle/>
                    <a:p>
                      <a:pPr algn="l" fontAlgn="t"/>
                      <a:r>
                        <a:rPr lang="en-US" sz="1100" b="0" i="0" u="none" strike="noStrike" dirty="0">
                          <a:solidFill>
                            <a:srgbClr val="000000"/>
                          </a:solidFill>
                          <a:effectLst/>
                          <a:latin typeface="Arial Narrow"/>
                        </a:rPr>
                        <a:t>Give us this day our daily bread,</a:t>
                      </a:r>
                    </a:p>
                  </a:txBody>
                  <a:tcPr marL="9525" marR="9525" marT="9525" marB="0">
                    <a:lnL>
                      <a:noFill/>
                    </a:lnL>
                    <a:lnR>
                      <a:noFill/>
                    </a:lnR>
                    <a:lnT>
                      <a:noFill/>
                    </a:lnT>
                    <a:lnB>
                      <a:noFill/>
                    </a:lnB>
                  </a:tcPr>
                </a:tc>
              </a:tr>
              <a:tr h="418977">
                <a:tc>
                  <a:txBody>
                    <a:bodyPr/>
                    <a:lstStyle/>
                    <a:p>
                      <a:pPr algn="l" fontAlgn="t"/>
                      <a:r>
                        <a:rPr lang="en-US" sz="1100" b="0" i="0" u="none" strike="noStrike">
                          <a:solidFill>
                            <a:srgbClr val="000000"/>
                          </a:solidFill>
                          <a:effectLst/>
                          <a:latin typeface="Arial Narrow"/>
                        </a:rPr>
                        <a:t>12</a:t>
                      </a:r>
                    </a:p>
                  </a:txBody>
                  <a:tcPr marL="9525" marR="9525" marT="9525" marB="0">
                    <a:lnL>
                      <a:noFill/>
                    </a:lnL>
                    <a:lnR>
                      <a:noFill/>
                    </a:lnR>
                    <a:lnT>
                      <a:noFill/>
                    </a:lnT>
                    <a:lnB>
                      <a:noFill/>
                    </a:lnB>
                  </a:tcPr>
                </a:tc>
                <a:tc>
                  <a:txBody>
                    <a:bodyPr/>
                    <a:lstStyle/>
                    <a:p>
                      <a:pPr algn="l" fontAlgn="t"/>
                      <a:r>
                        <a:rPr lang="en-US" sz="1100" b="0" i="0" u="none" strike="noStrike">
                          <a:solidFill>
                            <a:srgbClr val="000000"/>
                          </a:solidFill>
                          <a:effectLst/>
                          <a:latin typeface="Arial Narrow"/>
                        </a:rPr>
                        <a:t>and forgive us our debts, as we also have forgiven our debtors.</a:t>
                      </a:r>
                    </a:p>
                  </a:txBody>
                  <a:tcPr marL="9525" marR="9525" marT="9525" marB="0">
                    <a:lnL>
                      <a:noFill/>
                    </a:lnL>
                    <a:lnR>
                      <a:noFill/>
                    </a:lnR>
                    <a:lnT>
                      <a:noFill/>
                    </a:lnT>
                    <a:lnB>
                      <a:noFill/>
                    </a:lnB>
                  </a:tcPr>
                </a:tc>
              </a:tr>
              <a:tr h="418977">
                <a:tc>
                  <a:txBody>
                    <a:bodyPr/>
                    <a:lstStyle/>
                    <a:p>
                      <a:pPr algn="l" fontAlgn="t"/>
                      <a:r>
                        <a:rPr lang="en-US" sz="1100" b="0" i="0" u="none" strike="noStrike">
                          <a:solidFill>
                            <a:srgbClr val="000000"/>
                          </a:solidFill>
                          <a:effectLst/>
                          <a:latin typeface="Arial Narrow"/>
                        </a:rPr>
                        <a:t>13</a:t>
                      </a:r>
                    </a:p>
                  </a:txBody>
                  <a:tcPr marL="9525" marR="9525" marT="9525" marB="0">
                    <a:lnL>
                      <a:noFill/>
                    </a:lnL>
                    <a:lnR>
                      <a:noFill/>
                    </a:lnR>
                    <a:lnT>
                      <a:noFill/>
                    </a:lnT>
                    <a:lnB>
                      <a:noFill/>
                    </a:lnB>
                  </a:tcPr>
                </a:tc>
                <a:tc>
                  <a:txBody>
                    <a:bodyPr/>
                    <a:lstStyle/>
                    <a:p>
                      <a:pPr algn="l" fontAlgn="t"/>
                      <a:r>
                        <a:rPr lang="en-US" sz="1100" b="0" i="0" u="none" strike="noStrike" dirty="0">
                          <a:solidFill>
                            <a:srgbClr val="000000"/>
                          </a:solidFill>
                          <a:effectLst/>
                          <a:latin typeface="Arial Narrow"/>
                        </a:rPr>
                        <a:t>And lead us not into temptation, but deliver us from evil.</a:t>
                      </a:r>
                    </a:p>
                  </a:txBody>
                  <a:tcPr marL="9525" marR="9525" marT="9525" marB="0">
                    <a:lnL>
                      <a:noFill/>
                    </a:lnL>
                    <a:lnR>
                      <a:noFill/>
                    </a:lnR>
                    <a:lnT>
                      <a:noFill/>
                    </a:lnT>
                    <a:lnB>
                      <a:noFill/>
                    </a:lnB>
                  </a:tcP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275525237"/>
              </p:ext>
            </p:extLst>
          </p:nvPr>
        </p:nvGraphicFramePr>
        <p:xfrm>
          <a:off x="304800" y="4876800"/>
          <a:ext cx="2679700" cy="3810001"/>
        </p:xfrm>
        <a:graphic>
          <a:graphicData uri="http://schemas.openxmlformats.org/drawingml/2006/table">
            <a:tbl>
              <a:tblPr/>
              <a:tblGrid>
                <a:gridCol w="252802"/>
                <a:gridCol w="2426898"/>
              </a:tblGrid>
              <a:tr h="365260">
                <a:tc>
                  <a:txBody>
                    <a:bodyPr/>
                    <a:lstStyle/>
                    <a:p>
                      <a:pPr algn="l" fontAlgn="t"/>
                      <a:r>
                        <a:rPr lang="en-US" sz="1100" b="0" i="0" u="none" strike="noStrike">
                          <a:solidFill>
                            <a:srgbClr val="000000"/>
                          </a:solidFill>
                          <a:effectLst/>
                          <a:latin typeface="Arial Narrow"/>
                        </a:rPr>
                        <a:t>14</a:t>
                      </a:r>
                    </a:p>
                  </a:txBody>
                  <a:tcPr marL="9525" marR="9525" marT="9525" marB="0">
                    <a:lnL>
                      <a:noFill/>
                    </a:lnL>
                    <a:lnR>
                      <a:noFill/>
                    </a:lnR>
                    <a:lnT>
                      <a:noFill/>
                    </a:lnT>
                    <a:lnB>
                      <a:noFill/>
                    </a:lnB>
                  </a:tcPr>
                </a:tc>
                <a:tc>
                  <a:txBody>
                    <a:bodyPr/>
                    <a:lstStyle/>
                    <a:p>
                      <a:pPr algn="l" fontAlgn="t"/>
                      <a:r>
                        <a:rPr lang="en-US" sz="1100" b="0" i="0" u="none" strike="noStrike">
                          <a:solidFill>
                            <a:srgbClr val="000000"/>
                          </a:solidFill>
                          <a:effectLst/>
                          <a:latin typeface="Arial Narrow"/>
                        </a:rPr>
                        <a:t>For if you forgive others their trespasses, your heavenly Father will also forgive you,</a:t>
                      </a:r>
                    </a:p>
                  </a:txBody>
                  <a:tcPr marL="9525" marR="9525" marT="9525" marB="0">
                    <a:lnL>
                      <a:noFill/>
                    </a:lnL>
                    <a:lnR>
                      <a:noFill/>
                    </a:lnR>
                    <a:lnT>
                      <a:noFill/>
                    </a:lnT>
                    <a:lnB>
                      <a:noFill/>
                    </a:lnB>
                  </a:tcPr>
                </a:tc>
              </a:tr>
              <a:tr h="365260">
                <a:tc>
                  <a:txBody>
                    <a:bodyPr/>
                    <a:lstStyle/>
                    <a:p>
                      <a:pPr algn="l" fontAlgn="t"/>
                      <a:r>
                        <a:rPr lang="en-US" sz="1100" b="0" i="0" u="none" strike="noStrike">
                          <a:solidFill>
                            <a:srgbClr val="000000"/>
                          </a:solidFill>
                          <a:effectLst/>
                          <a:latin typeface="Arial Narrow"/>
                        </a:rPr>
                        <a:t>15</a:t>
                      </a:r>
                    </a:p>
                  </a:txBody>
                  <a:tcPr marL="9525" marR="9525" marT="9525" marB="0">
                    <a:lnL>
                      <a:noFill/>
                    </a:lnL>
                    <a:lnR>
                      <a:noFill/>
                    </a:lnR>
                    <a:lnT>
                      <a:noFill/>
                    </a:lnT>
                    <a:lnB>
                      <a:noFill/>
                    </a:lnB>
                  </a:tcPr>
                </a:tc>
                <a:tc>
                  <a:txBody>
                    <a:bodyPr/>
                    <a:lstStyle/>
                    <a:p>
                      <a:pPr algn="l" fontAlgn="t"/>
                      <a:r>
                        <a:rPr lang="en-US" sz="1100" b="0" i="0" u="none" strike="noStrike">
                          <a:solidFill>
                            <a:srgbClr val="000000"/>
                          </a:solidFill>
                          <a:effectLst/>
                          <a:latin typeface="Arial Narrow"/>
                        </a:rPr>
                        <a:t>but if you do not forgive others their trespasses, neither will your Father forgive your trespasses.</a:t>
                      </a:r>
                    </a:p>
                  </a:txBody>
                  <a:tcPr marL="9525" marR="9525" marT="9525" marB="0">
                    <a:lnL>
                      <a:noFill/>
                    </a:lnL>
                    <a:lnR>
                      <a:noFill/>
                    </a:lnR>
                    <a:lnT>
                      <a:noFill/>
                    </a:lnT>
                    <a:lnB>
                      <a:noFill/>
                    </a:lnB>
                  </a:tcPr>
                </a:tc>
              </a:tr>
              <a:tr h="720429">
                <a:tc>
                  <a:txBody>
                    <a:bodyPr/>
                    <a:lstStyle/>
                    <a:p>
                      <a:pPr algn="l" fontAlgn="t"/>
                      <a:r>
                        <a:rPr lang="en-US" sz="1100" b="0" i="0" u="none" strike="noStrike">
                          <a:solidFill>
                            <a:srgbClr val="000000"/>
                          </a:solidFill>
                          <a:effectLst/>
                          <a:latin typeface="Arial Narrow"/>
                        </a:rPr>
                        <a:t>16</a:t>
                      </a:r>
                    </a:p>
                  </a:txBody>
                  <a:tcPr marL="9525" marR="9525" marT="9525" marB="0">
                    <a:lnL>
                      <a:noFill/>
                    </a:lnL>
                    <a:lnR>
                      <a:noFill/>
                    </a:lnR>
                    <a:lnT>
                      <a:noFill/>
                    </a:lnT>
                    <a:lnB>
                      <a:noFill/>
                    </a:lnB>
                  </a:tcPr>
                </a:tc>
                <a:tc>
                  <a:txBody>
                    <a:bodyPr/>
                    <a:lstStyle/>
                    <a:p>
                      <a:pPr algn="l" fontAlgn="t"/>
                      <a:r>
                        <a:rPr lang="en-US" sz="1100" b="0" i="0" u="none" strike="noStrike">
                          <a:solidFill>
                            <a:srgbClr val="000000"/>
                          </a:solidFill>
                          <a:effectLst/>
                          <a:latin typeface="Arial Narrow"/>
                        </a:rPr>
                        <a:t>“And when you fast, do not look gloomy like the hypocrites, for they disfigure their faces that their fasting may be seen by others. Truly, I say to you, they have received their reward.</a:t>
                      </a:r>
                    </a:p>
                  </a:txBody>
                  <a:tcPr marL="9525" marR="9525" marT="9525" marB="0">
                    <a:lnL>
                      <a:noFill/>
                    </a:lnL>
                    <a:lnR>
                      <a:noFill/>
                    </a:lnR>
                    <a:lnT>
                      <a:noFill/>
                    </a:lnT>
                    <a:lnB>
                      <a:noFill/>
                    </a:lnB>
                  </a:tcPr>
                </a:tc>
              </a:tr>
              <a:tr h="365260">
                <a:tc>
                  <a:txBody>
                    <a:bodyPr/>
                    <a:lstStyle/>
                    <a:p>
                      <a:pPr algn="l" fontAlgn="t"/>
                      <a:r>
                        <a:rPr lang="en-US" sz="1100" b="0" i="0" u="none" strike="noStrike">
                          <a:solidFill>
                            <a:srgbClr val="000000"/>
                          </a:solidFill>
                          <a:effectLst/>
                          <a:latin typeface="Arial Narrow"/>
                        </a:rPr>
                        <a:t>17</a:t>
                      </a:r>
                    </a:p>
                  </a:txBody>
                  <a:tcPr marL="9525" marR="9525" marT="9525" marB="0">
                    <a:lnL>
                      <a:noFill/>
                    </a:lnL>
                    <a:lnR>
                      <a:noFill/>
                    </a:lnR>
                    <a:lnT>
                      <a:noFill/>
                    </a:lnT>
                    <a:lnB>
                      <a:noFill/>
                    </a:lnB>
                  </a:tcPr>
                </a:tc>
                <a:tc>
                  <a:txBody>
                    <a:bodyPr/>
                    <a:lstStyle/>
                    <a:p>
                      <a:pPr algn="l" fontAlgn="t"/>
                      <a:r>
                        <a:rPr lang="en-US" sz="1100" b="0" i="0" u="none" strike="noStrike">
                          <a:solidFill>
                            <a:srgbClr val="000000"/>
                          </a:solidFill>
                          <a:effectLst/>
                          <a:latin typeface="Arial Narrow"/>
                        </a:rPr>
                        <a:t>But when you fast, anoint your head and wash your face,</a:t>
                      </a:r>
                    </a:p>
                  </a:txBody>
                  <a:tcPr marL="9525" marR="9525" marT="9525" marB="0">
                    <a:lnL>
                      <a:noFill/>
                    </a:lnL>
                    <a:lnR>
                      <a:noFill/>
                    </a:lnR>
                    <a:lnT>
                      <a:noFill/>
                    </a:lnT>
                    <a:lnB>
                      <a:noFill/>
                    </a:lnB>
                  </a:tcPr>
                </a:tc>
              </a:tr>
              <a:tr h="542844">
                <a:tc>
                  <a:txBody>
                    <a:bodyPr/>
                    <a:lstStyle/>
                    <a:p>
                      <a:pPr algn="l" fontAlgn="t"/>
                      <a:r>
                        <a:rPr lang="en-US" sz="1100" b="0" i="0" u="none" strike="noStrike">
                          <a:solidFill>
                            <a:srgbClr val="000000"/>
                          </a:solidFill>
                          <a:effectLst/>
                          <a:latin typeface="Arial Narrow"/>
                        </a:rPr>
                        <a:t>18</a:t>
                      </a:r>
                    </a:p>
                  </a:txBody>
                  <a:tcPr marL="9525" marR="9525" marT="9525" marB="0">
                    <a:lnL>
                      <a:noFill/>
                    </a:lnL>
                    <a:lnR>
                      <a:noFill/>
                    </a:lnR>
                    <a:lnT>
                      <a:noFill/>
                    </a:lnT>
                    <a:lnB>
                      <a:noFill/>
                    </a:lnB>
                  </a:tcPr>
                </a:tc>
                <a:tc>
                  <a:txBody>
                    <a:bodyPr/>
                    <a:lstStyle/>
                    <a:p>
                      <a:pPr algn="l" fontAlgn="t"/>
                      <a:r>
                        <a:rPr lang="en-US" sz="1100" b="0" i="0" u="none" strike="noStrike">
                          <a:solidFill>
                            <a:srgbClr val="000000"/>
                          </a:solidFill>
                          <a:effectLst/>
                          <a:latin typeface="Arial Narrow"/>
                        </a:rPr>
                        <a:t>that your fasting may not be seen by others but by your Father who is in secret. And your Father who sees in secret will reward you.</a:t>
                      </a:r>
                    </a:p>
                  </a:txBody>
                  <a:tcPr marL="9525" marR="9525" marT="9525" marB="0">
                    <a:lnL>
                      <a:noFill/>
                    </a:lnL>
                    <a:lnR>
                      <a:noFill/>
                    </a:lnR>
                    <a:lnT>
                      <a:noFill/>
                    </a:lnT>
                    <a:lnB>
                      <a:noFill/>
                    </a:lnB>
                  </a:tcPr>
                </a:tc>
              </a:tr>
              <a:tr h="542844">
                <a:tc>
                  <a:txBody>
                    <a:bodyPr/>
                    <a:lstStyle/>
                    <a:p>
                      <a:pPr algn="l" fontAlgn="t"/>
                      <a:r>
                        <a:rPr lang="en-US" sz="1100" b="0" i="0" u="none" strike="noStrike">
                          <a:solidFill>
                            <a:srgbClr val="000000"/>
                          </a:solidFill>
                          <a:effectLst/>
                          <a:latin typeface="Arial Narrow"/>
                        </a:rPr>
                        <a:t>19</a:t>
                      </a:r>
                    </a:p>
                  </a:txBody>
                  <a:tcPr marL="9525" marR="9525" marT="9525" marB="0">
                    <a:lnL>
                      <a:noFill/>
                    </a:lnL>
                    <a:lnR>
                      <a:noFill/>
                    </a:lnR>
                    <a:lnT>
                      <a:noFill/>
                    </a:lnT>
                    <a:lnB>
                      <a:noFill/>
                    </a:lnB>
                  </a:tcPr>
                </a:tc>
                <a:tc>
                  <a:txBody>
                    <a:bodyPr/>
                    <a:lstStyle/>
                    <a:p>
                      <a:pPr algn="l" fontAlgn="t"/>
                      <a:r>
                        <a:rPr lang="en-US" sz="1100" b="0" i="0" u="none" strike="noStrike">
                          <a:solidFill>
                            <a:srgbClr val="000000"/>
                          </a:solidFill>
                          <a:effectLst/>
                          <a:latin typeface="Arial Narrow"/>
                        </a:rPr>
                        <a:t>“Do not lay up for yourselves treasures on earth, where moth and rust destroy and where thieves break in and steal,</a:t>
                      </a:r>
                    </a:p>
                  </a:txBody>
                  <a:tcPr marL="9525" marR="9525" marT="9525" marB="0">
                    <a:lnL>
                      <a:noFill/>
                    </a:lnL>
                    <a:lnR>
                      <a:noFill/>
                    </a:lnR>
                    <a:lnT>
                      <a:noFill/>
                    </a:lnT>
                    <a:lnB>
                      <a:noFill/>
                    </a:lnB>
                  </a:tcPr>
                </a:tc>
              </a:tr>
              <a:tr h="542844">
                <a:tc>
                  <a:txBody>
                    <a:bodyPr/>
                    <a:lstStyle/>
                    <a:p>
                      <a:pPr algn="l" fontAlgn="t"/>
                      <a:r>
                        <a:rPr lang="en-US" sz="1100" b="0" i="0" u="none" strike="noStrike">
                          <a:solidFill>
                            <a:srgbClr val="000000"/>
                          </a:solidFill>
                          <a:effectLst/>
                          <a:latin typeface="Arial Narrow"/>
                        </a:rPr>
                        <a:t>20</a:t>
                      </a:r>
                    </a:p>
                  </a:txBody>
                  <a:tcPr marL="9525" marR="9525" marT="9525" marB="0">
                    <a:lnL>
                      <a:noFill/>
                    </a:lnL>
                    <a:lnR>
                      <a:noFill/>
                    </a:lnR>
                    <a:lnT>
                      <a:noFill/>
                    </a:lnT>
                    <a:lnB>
                      <a:noFill/>
                    </a:lnB>
                  </a:tcPr>
                </a:tc>
                <a:tc>
                  <a:txBody>
                    <a:bodyPr/>
                    <a:lstStyle/>
                    <a:p>
                      <a:pPr algn="l" fontAlgn="t"/>
                      <a:r>
                        <a:rPr lang="en-US" sz="1100" b="0" i="0" u="none" strike="noStrike">
                          <a:solidFill>
                            <a:srgbClr val="000000"/>
                          </a:solidFill>
                          <a:effectLst/>
                          <a:latin typeface="Arial Narrow"/>
                        </a:rPr>
                        <a:t>but lay up for yourselves treasures in heaven, where neither moth nor rust destroys and where thieves do not break in and steal.</a:t>
                      </a:r>
                    </a:p>
                  </a:txBody>
                  <a:tcPr marL="9525" marR="9525" marT="9525" marB="0">
                    <a:lnL>
                      <a:noFill/>
                    </a:lnL>
                    <a:lnR>
                      <a:noFill/>
                    </a:lnR>
                    <a:lnT>
                      <a:noFill/>
                    </a:lnT>
                    <a:lnB>
                      <a:noFill/>
                    </a:lnB>
                  </a:tcPr>
                </a:tc>
              </a:tr>
              <a:tr h="365260">
                <a:tc>
                  <a:txBody>
                    <a:bodyPr/>
                    <a:lstStyle/>
                    <a:p>
                      <a:pPr algn="l" fontAlgn="t"/>
                      <a:r>
                        <a:rPr lang="en-US" sz="1100" b="0" i="0" u="none" strike="noStrike">
                          <a:solidFill>
                            <a:srgbClr val="000000"/>
                          </a:solidFill>
                          <a:effectLst/>
                          <a:latin typeface="Arial Narrow"/>
                        </a:rPr>
                        <a:t>21</a:t>
                      </a:r>
                    </a:p>
                  </a:txBody>
                  <a:tcPr marL="9525" marR="9525" marT="9525" marB="0">
                    <a:lnL>
                      <a:noFill/>
                    </a:lnL>
                    <a:lnR>
                      <a:noFill/>
                    </a:lnR>
                    <a:lnT>
                      <a:noFill/>
                    </a:lnT>
                    <a:lnB>
                      <a:noFill/>
                    </a:lnB>
                  </a:tcPr>
                </a:tc>
                <a:tc>
                  <a:txBody>
                    <a:bodyPr/>
                    <a:lstStyle/>
                    <a:p>
                      <a:pPr algn="l" fontAlgn="t"/>
                      <a:r>
                        <a:rPr lang="en-US" sz="1100" b="0" i="0" u="none" strike="noStrike" dirty="0">
                          <a:solidFill>
                            <a:srgbClr val="000000"/>
                          </a:solidFill>
                          <a:effectLst/>
                          <a:latin typeface="Arial Narrow"/>
                        </a:rPr>
                        <a:t>For where your treasure is, there your heart will be also.</a:t>
                      </a:r>
                    </a:p>
                  </a:txBody>
                  <a:tcPr marL="9525" marR="9525" marT="9525" marB="0">
                    <a:lnL>
                      <a:noFill/>
                    </a:lnL>
                    <a:lnR>
                      <a:noFill/>
                    </a:lnR>
                    <a:lnT>
                      <a:noFill/>
                    </a:lnT>
                    <a:lnB>
                      <a:noFill/>
                    </a:lnB>
                  </a:tcPr>
                </a:tc>
              </a:tr>
            </a:tbl>
          </a:graphicData>
        </a:graphic>
      </p:graphicFrame>
      <p:graphicFrame>
        <p:nvGraphicFramePr>
          <p:cNvPr id="17" name="Table 16"/>
          <p:cNvGraphicFramePr>
            <a:graphicFrameLocks noGrp="1"/>
          </p:cNvGraphicFramePr>
          <p:nvPr>
            <p:extLst>
              <p:ext uri="{D42A27DB-BD31-4B8C-83A1-F6EECF244321}">
                <p14:modId xmlns:p14="http://schemas.microsoft.com/office/powerpoint/2010/main" val="1099762053"/>
              </p:ext>
            </p:extLst>
          </p:nvPr>
        </p:nvGraphicFramePr>
        <p:xfrm>
          <a:off x="3688080" y="4876800"/>
          <a:ext cx="2603500" cy="3809999"/>
        </p:xfrm>
        <a:graphic>
          <a:graphicData uri="http://schemas.openxmlformats.org/drawingml/2006/table">
            <a:tbl>
              <a:tblPr/>
              <a:tblGrid>
                <a:gridCol w="245613"/>
                <a:gridCol w="2357887"/>
              </a:tblGrid>
              <a:tr h="603942">
                <a:tc>
                  <a:txBody>
                    <a:bodyPr/>
                    <a:lstStyle/>
                    <a:p>
                      <a:pPr algn="l" fontAlgn="t"/>
                      <a:r>
                        <a:rPr lang="en-US" sz="1100" b="0" i="0" u="none" strike="noStrike">
                          <a:solidFill>
                            <a:srgbClr val="000000"/>
                          </a:solidFill>
                          <a:effectLst/>
                          <a:latin typeface="Arial Narrow"/>
                        </a:rPr>
                        <a:t>22</a:t>
                      </a:r>
                    </a:p>
                  </a:txBody>
                  <a:tcPr marL="9525" marR="9525" marT="9525" marB="0">
                    <a:lnL>
                      <a:noFill/>
                    </a:lnL>
                    <a:lnR>
                      <a:noFill/>
                    </a:lnR>
                    <a:lnT>
                      <a:noFill/>
                    </a:lnT>
                    <a:lnB>
                      <a:noFill/>
                    </a:lnB>
                  </a:tcPr>
                </a:tc>
                <a:tc>
                  <a:txBody>
                    <a:bodyPr/>
                    <a:lstStyle/>
                    <a:p>
                      <a:pPr algn="l" fontAlgn="t"/>
                      <a:r>
                        <a:rPr lang="en-US" sz="1100" b="0" i="0" u="none" strike="noStrike">
                          <a:solidFill>
                            <a:srgbClr val="000000"/>
                          </a:solidFill>
                          <a:effectLst/>
                          <a:latin typeface="Arial Narrow"/>
                        </a:rPr>
                        <a:t>“The eye is the lamp of the body. So, if your eye is healthy, your whole body will be full of light,</a:t>
                      </a:r>
                    </a:p>
                  </a:txBody>
                  <a:tcPr marL="9525" marR="9525" marT="9525" marB="0">
                    <a:lnL>
                      <a:noFill/>
                    </a:lnL>
                    <a:lnR>
                      <a:noFill/>
                    </a:lnR>
                    <a:lnT>
                      <a:noFill/>
                    </a:lnT>
                    <a:lnB>
                      <a:noFill/>
                    </a:lnB>
                  </a:tcPr>
                </a:tc>
              </a:tr>
              <a:tr h="603942">
                <a:tc>
                  <a:txBody>
                    <a:bodyPr/>
                    <a:lstStyle/>
                    <a:p>
                      <a:pPr algn="l" fontAlgn="t"/>
                      <a:r>
                        <a:rPr lang="en-US" sz="1100" b="0" i="0" u="none" strike="noStrike">
                          <a:solidFill>
                            <a:srgbClr val="000000"/>
                          </a:solidFill>
                          <a:effectLst/>
                          <a:latin typeface="Arial Narrow"/>
                        </a:rPr>
                        <a:t>23</a:t>
                      </a:r>
                    </a:p>
                  </a:txBody>
                  <a:tcPr marL="9525" marR="9525" marT="9525" marB="0">
                    <a:lnL>
                      <a:noFill/>
                    </a:lnL>
                    <a:lnR>
                      <a:noFill/>
                    </a:lnR>
                    <a:lnT>
                      <a:noFill/>
                    </a:lnT>
                    <a:lnB>
                      <a:noFill/>
                    </a:lnB>
                  </a:tcPr>
                </a:tc>
                <a:tc>
                  <a:txBody>
                    <a:bodyPr/>
                    <a:lstStyle/>
                    <a:p>
                      <a:pPr algn="l" fontAlgn="t"/>
                      <a:r>
                        <a:rPr lang="en-US" sz="1100" b="0" i="0" u="none" strike="noStrike">
                          <a:solidFill>
                            <a:srgbClr val="000000"/>
                          </a:solidFill>
                          <a:effectLst/>
                          <a:latin typeface="Arial Narrow"/>
                        </a:rPr>
                        <a:t>but if your eye is bad, your whole body will be full of darkness. If then the light in you is darkness, how great is the darkness!</a:t>
                      </a:r>
                    </a:p>
                  </a:txBody>
                  <a:tcPr marL="9525" marR="9525" marT="9525" marB="0">
                    <a:lnL>
                      <a:noFill/>
                    </a:lnL>
                    <a:lnR>
                      <a:noFill/>
                    </a:lnR>
                    <a:lnT>
                      <a:noFill/>
                    </a:lnT>
                    <a:lnB>
                      <a:noFill/>
                    </a:lnB>
                  </a:tcPr>
                </a:tc>
              </a:tr>
              <a:tr h="801514">
                <a:tc>
                  <a:txBody>
                    <a:bodyPr/>
                    <a:lstStyle/>
                    <a:p>
                      <a:pPr algn="l" fontAlgn="t"/>
                      <a:r>
                        <a:rPr lang="en-US" sz="1100" b="0" i="0" u="none" strike="noStrike">
                          <a:solidFill>
                            <a:srgbClr val="000000"/>
                          </a:solidFill>
                          <a:effectLst/>
                          <a:latin typeface="Arial Narrow"/>
                        </a:rPr>
                        <a:t>24</a:t>
                      </a:r>
                    </a:p>
                  </a:txBody>
                  <a:tcPr marL="9525" marR="9525" marT="9525" marB="0">
                    <a:lnL>
                      <a:noFill/>
                    </a:lnL>
                    <a:lnR>
                      <a:noFill/>
                    </a:lnR>
                    <a:lnT>
                      <a:noFill/>
                    </a:lnT>
                    <a:lnB>
                      <a:noFill/>
                    </a:lnB>
                  </a:tcPr>
                </a:tc>
                <a:tc>
                  <a:txBody>
                    <a:bodyPr/>
                    <a:lstStyle/>
                    <a:p>
                      <a:pPr algn="l" fontAlgn="t"/>
                      <a:r>
                        <a:rPr lang="en-US" sz="1100" b="0" i="0" u="none" strike="noStrike">
                          <a:solidFill>
                            <a:srgbClr val="000000"/>
                          </a:solidFill>
                          <a:effectLst/>
                          <a:latin typeface="Arial Narrow"/>
                        </a:rPr>
                        <a:t>“No one can serve two masters, for either he will hate the one and love the other, or he will be devoted to the one and despise the other. You cannot serve God and money.</a:t>
                      </a:r>
                    </a:p>
                  </a:txBody>
                  <a:tcPr marL="9525" marR="9525" marT="9525" marB="0">
                    <a:lnL>
                      <a:noFill/>
                    </a:lnL>
                    <a:lnR>
                      <a:noFill/>
                    </a:lnR>
                    <a:lnT>
                      <a:noFill/>
                    </a:lnT>
                    <a:lnB>
                      <a:noFill/>
                    </a:lnB>
                  </a:tcPr>
                </a:tc>
              </a:tr>
              <a:tr h="999087">
                <a:tc>
                  <a:txBody>
                    <a:bodyPr/>
                    <a:lstStyle/>
                    <a:p>
                      <a:pPr algn="l" fontAlgn="t"/>
                      <a:r>
                        <a:rPr lang="en-US" sz="1100" b="0" i="0" u="none" strike="noStrike">
                          <a:solidFill>
                            <a:srgbClr val="000000"/>
                          </a:solidFill>
                          <a:effectLst/>
                          <a:latin typeface="Arial Narrow"/>
                        </a:rPr>
                        <a:t>25</a:t>
                      </a:r>
                    </a:p>
                  </a:txBody>
                  <a:tcPr marL="9525" marR="9525" marT="9525" marB="0">
                    <a:lnL>
                      <a:noFill/>
                    </a:lnL>
                    <a:lnR>
                      <a:noFill/>
                    </a:lnR>
                    <a:lnT>
                      <a:noFill/>
                    </a:lnT>
                    <a:lnB>
                      <a:noFill/>
                    </a:lnB>
                  </a:tcPr>
                </a:tc>
                <a:tc>
                  <a:txBody>
                    <a:bodyPr/>
                    <a:lstStyle/>
                    <a:p>
                      <a:pPr algn="l" fontAlgn="t"/>
                      <a:r>
                        <a:rPr lang="en-US" sz="1100" b="0" i="0" u="none" strike="noStrike">
                          <a:solidFill>
                            <a:srgbClr val="000000"/>
                          </a:solidFill>
                          <a:effectLst/>
                          <a:latin typeface="Arial Narrow"/>
                        </a:rPr>
                        <a:t>“Therefore I tell you, do not be anxious about your life, what you will eat or what you will drink, nor about your body, what you will put on. Is not life more than food, and the body more than clothing?</a:t>
                      </a:r>
                    </a:p>
                  </a:txBody>
                  <a:tcPr marL="9525" marR="9525" marT="9525" marB="0">
                    <a:lnL>
                      <a:noFill/>
                    </a:lnL>
                    <a:lnR>
                      <a:noFill/>
                    </a:lnR>
                    <a:lnT>
                      <a:noFill/>
                    </a:lnT>
                    <a:lnB>
                      <a:noFill/>
                    </a:lnB>
                  </a:tcPr>
                </a:tc>
              </a:tr>
              <a:tr h="801514">
                <a:tc>
                  <a:txBody>
                    <a:bodyPr/>
                    <a:lstStyle/>
                    <a:p>
                      <a:pPr algn="l" fontAlgn="t"/>
                      <a:r>
                        <a:rPr lang="en-US" sz="1100" b="0" i="0" u="none" strike="noStrike">
                          <a:solidFill>
                            <a:srgbClr val="000000"/>
                          </a:solidFill>
                          <a:effectLst/>
                          <a:latin typeface="Arial Narrow"/>
                        </a:rPr>
                        <a:t>26</a:t>
                      </a:r>
                    </a:p>
                  </a:txBody>
                  <a:tcPr marL="9525" marR="9525" marT="9525" marB="0">
                    <a:lnL>
                      <a:noFill/>
                    </a:lnL>
                    <a:lnR>
                      <a:noFill/>
                    </a:lnR>
                    <a:lnT>
                      <a:noFill/>
                    </a:lnT>
                    <a:lnB>
                      <a:noFill/>
                    </a:lnB>
                  </a:tcPr>
                </a:tc>
                <a:tc>
                  <a:txBody>
                    <a:bodyPr/>
                    <a:lstStyle/>
                    <a:p>
                      <a:pPr algn="l" fontAlgn="t"/>
                      <a:r>
                        <a:rPr lang="en-US" sz="1100" b="0" i="0" u="none" strike="noStrike" dirty="0">
                          <a:solidFill>
                            <a:srgbClr val="000000"/>
                          </a:solidFill>
                          <a:effectLst/>
                          <a:latin typeface="Arial Narrow"/>
                        </a:rPr>
                        <a:t>Look at the birds of the air: they neither sow nor reap nor gather into barns, and yet your heavenly Father feeds them. Are you not of more value than they?</a:t>
                      </a:r>
                    </a:p>
                  </a:txBody>
                  <a:tcPr marL="9525" marR="9525" marT="9525" marB="0">
                    <a:lnL>
                      <a:noFill/>
                    </a:lnL>
                    <a:lnR>
                      <a:noFill/>
                    </a:lnR>
                    <a:lnT>
                      <a:noFill/>
                    </a:lnT>
                    <a:lnB>
                      <a:noFill/>
                    </a:lnB>
                  </a:tcPr>
                </a:tc>
              </a:tr>
            </a:tbl>
          </a:graphicData>
        </a:graphic>
      </p:graphicFrame>
    </p:spTree>
    <p:extLst>
      <p:ext uri="{BB962C8B-B14F-4D97-AF65-F5344CB8AC3E}">
        <p14:creationId xmlns:p14="http://schemas.microsoft.com/office/powerpoint/2010/main" val="11142715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373380"/>
            <a:ext cx="2819400" cy="4191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Arial Narrow" pitchFamily="34" charset="0"/>
            </a:endParaRPr>
          </a:p>
        </p:txBody>
      </p:sp>
      <p:sp>
        <p:nvSpPr>
          <p:cNvPr id="13" name="Rectangle 12"/>
          <p:cNvSpPr/>
          <p:nvPr/>
        </p:nvSpPr>
        <p:spPr>
          <a:xfrm>
            <a:off x="228600" y="373380"/>
            <a:ext cx="2819400" cy="228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latin typeface="Arial Narrow" pitchFamily="34" charset="0"/>
                <a:cs typeface="Arial" pitchFamily="34" charset="0"/>
              </a:rPr>
              <a:t>Week 13 :: Matthew 6:27-34</a:t>
            </a:r>
            <a:endParaRPr lang="en-US" sz="1100" b="1" dirty="0">
              <a:latin typeface="Arial Narrow" pitchFamily="34" charset="0"/>
              <a:cs typeface="Arial" pitchFamily="34" charset="0"/>
            </a:endParaRPr>
          </a:p>
        </p:txBody>
      </p:sp>
      <p:sp>
        <p:nvSpPr>
          <p:cNvPr id="14" name="Rectangle 13"/>
          <p:cNvSpPr/>
          <p:nvPr/>
        </p:nvSpPr>
        <p:spPr>
          <a:xfrm>
            <a:off x="3581400" y="373380"/>
            <a:ext cx="2819400" cy="228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latin typeface="Arial Narrow" pitchFamily="34" charset="0"/>
                <a:cs typeface="Arial" pitchFamily="34" charset="0"/>
              </a:rPr>
              <a:t>Week 14 :: Matthew 7:1-6</a:t>
            </a:r>
            <a:endParaRPr lang="en-US" sz="1100" b="1" dirty="0">
              <a:latin typeface="Arial Narrow" pitchFamily="34" charset="0"/>
              <a:cs typeface="Arial" pitchFamily="34" charset="0"/>
            </a:endParaRPr>
          </a:p>
        </p:txBody>
      </p:sp>
      <p:sp>
        <p:nvSpPr>
          <p:cNvPr id="15" name="Rectangle 14"/>
          <p:cNvSpPr/>
          <p:nvPr/>
        </p:nvSpPr>
        <p:spPr>
          <a:xfrm>
            <a:off x="228600" y="4572000"/>
            <a:ext cx="2819400" cy="228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latin typeface="Arial Narrow" pitchFamily="34" charset="0"/>
                <a:cs typeface="Arial" pitchFamily="34" charset="0"/>
              </a:rPr>
              <a:t>Week 15 :: Matthew 7:7-12</a:t>
            </a:r>
            <a:endParaRPr lang="en-US" sz="1100" b="1" dirty="0">
              <a:latin typeface="Arial Narrow" pitchFamily="34" charset="0"/>
              <a:cs typeface="Arial" pitchFamily="34" charset="0"/>
            </a:endParaRPr>
          </a:p>
        </p:txBody>
      </p:sp>
      <p:sp>
        <p:nvSpPr>
          <p:cNvPr id="16" name="Rectangle 15"/>
          <p:cNvSpPr/>
          <p:nvPr/>
        </p:nvSpPr>
        <p:spPr>
          <a:xfrm>
            <a:off x="3581400" y="4572000"/>
            <a:ext cx="2819400" cy="228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latin typeface="Arial Narrow" pitchFamily="34" charset="0"/>
                <a:cs typeface="Arial" pitchFamily="34" charset="0"/>
              </a:rPr>
              <a:t>Week 16 :: Matthew 7:13-20</a:t>
            </a:r>
            <a:endParaRPr lang="en-US" sz="1100" b="1" dirty="0">
              <a:latin typeface="Arial Narrow" pitchFamily="34" charset="0"/>
              <a:cs typeface="Arial" pitchFamily="34" charset="0"/>
            </a:endParaRPr>
          </a:p>
        </p:txBody>
      </p:sp>
      <p:sp>
        <p:nvSpPr>
          <p:cNvPr id="18" name="Rectangle 17"/>
          <p:cNvSpPr/>
          <p:nvPr/>
        </p:nvSpPr>
        <p:spPr>
          <a:xfrm>
            <a:off x="3581400" y="4572000"/>
            <a:ext cx="2819400" cy="4191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Arial Narrow" pitchFamily="34" charset="0"/>
            </a:endParaRPr>
          </a:p>
        </p:txBody>
      </p:sp>
      <p:sp>
        <p:nvSpPr>
          <p:cNvPr id="19" name="Rectangle 18"/>
          <p:cNvSpPr/>
          <p:nvPr/>
        </p:nvSpPr>
        <p:spPr>
          <a:xfrm>
            <a:off x="228600" y="4572000"/>
            <a:ext cx="2819400" cy="4191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Arial Narrow" pitchFamily="34" charset="0"/>
            </a:endParaRPr>
          </a:p>
        </p:txBody>
      </p:sp>
      <p:sp>
        <p:nvSpPr>
          <p:cNvPr id="20" name="Rectangle 19"/>
          <p:cNvSpPr/>
          <p:nvPr/>
        </p:nvSpPr>
        <p:spPr>
          <a:xfrm>
            <a:off x="3581400" y="381000"/>
            <a:ext cx="2819400" cy="4191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Arial Narrow"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268224425"/>
              </p:ext>
            </p:extLst>
          </p:nvPr>
        </p:nvGraphicFramePr>
        <p:xfrm>
          <a:off x="304800" y="685800"/>
          <a:ext cx="2667000" cy="3809999"/>
        </p:xfrm>
        <a:graphic>
          <a:graphicData uri="http://schemas.openxmlformats.org/drawingml/2006/table">
            <a:tbl>
              <a:tblPr/>
              <a:tblGrid>
                <a:gridCol w="251604"/>
                <a:gridCol w="2415396"/>
              </a:tblGrid>
              <a:tr h="346173">
                <a:tc>
                  <a:txBody>
                    <a:bodyPr/>
                    <a:lstStyle/>
                    <a:p>
                      <a:pPr algn="l" fontAlgn="t"/>
                      <a:r>
                        <a:rPr lang="en-US" sz="1000" b="0" i="0" u="none" strike="noStrike" dirty="0">
                          <a:solidFill>
                            <a:srgbClr val="000000"/>
                          </a:solidFill>
                          <a:effectLst/>
                          <a:latin typeface="Arial Narrow"/>
                        </a:rPr>
                        <a:t>27</a:t>
                      </a:r>
                    </a:p>
                  </a:txBody>
                  <a:tcPr marL="9525" marR="9525" marT="9525" marB="0">
                    <a:lnL>
                      <a:noFill/>
                    </a:lnL>
                    <a:lnR>
                      <a:noFill/>
                    </a:lnR>
                    <a:lnT>
                      <a:noFill/>
                    </a:lnT>
                    <a:lnB>
                      <a:noFill/>
                    </a:lnB>
                  </a:tcPr>
                </a:tc>
                <a:tc>
                  <a:txBody>
                    <a:bodyPr/>
                    <a:lstStyle/>
                    <a:p>
                      <a:pPr algn="l" fontAlgn="t"/>
                      <a:r>
                        <a:rPr lang="en-US" sz="1000" b="0" i="0" u="none" strike="noStrike">
                          <a:solidFill>
                            <a:srgbClr val="000000"/>
                          </a:solidFill>
                          <a:effectLst/>
                          <a:latin typeface="Arial Narrow"/>
                        </a:rPr>
                        <a:t>And which of you by being anxious can add a single hour to his span of life?</a:t>
                      </a:r>
                    </a:p>
                  </a:txBody>
                  <a:tcPr marL="9525" marR="9525" marT="9525" marB="0">
                    <a:lnL>
                      <a:noFill/>
                    </a:lnL>
                    <a:lnR>
                      <a:noFill/>
                    </a:lnR>
                    <a:lnT>
                      <a:noFill/>
                    </a:lnT>
                    <a:lnB>
                      <a:noFill/>
                    </a:lnB>
                  </a:tcPr>
                </a:tc>
              </a:tr>
              <a:tr h="514014">
                <a:tc>
                  <a:txBody>
                    <a:bodyPr/>
                    <a:lstStyle/>
                    <a:p>
                      <a:pPr algn="l" fontAlgn="t"/>
                      <a:r>
                        <a:rPr lang="en-US" sz="1000" b="0" i="0" u="none" strike="noStrike">
                          <a:solidFill>
                            <a:srgbClr val="000000"/>
                          </a:solidFill>
                          <a:effectLst/>
                          <a:latin typeface="Arial Narrow"/>
                        </a:rPr>
                        <a:t>28</a:t>
                      </a:r>
                    </a:p>
                  </a:txBody>
                  <a:tcPr marL="9525" marR="9525" marT="9525" marB="0">
                    <a:lnL>
                      <a:noFill/>
                    </a:lnL>
                    <a:lnR>
                      <a:noFill/>
                    </a:lnR>
                    <a:lnT>
                      <a:noFill/>
                    </a:lnT>
                    <a:lnB>
                      <a:noFill/>
                    </a:lnB>
                  </a:tcPr>
                </a:tc>
                <a:tc>
                  <a:txBody>
                    <a:bodyPr/>
                    <a:lstStyle/>
                    <a:p>
                      <a:pPr algn="l" fontAlgn="t"/>
                      <a:r>
                        <a:rPr lang="en-US" sz="1000" b="0" i="0" u="none" strike="noStrike">
                          <a:solidFill>
                            <a:srgbClr val="000000"/>
                          </a:solidFill>
                          <a:effectLst/>
                          <a:latin typeface="Arial Narrow"/>
                        </a:rPr>
                        <a:t>And why are you anxious about clothing? Consider the lilies of the field, how they grow: they neither toil nor spin,</a:t>
                      </a:r>
                    </a:p>
                  </a:txBody>
                  <a:tcPr marL="9525" marR="9525" marT="9525" marB="0">
                    <a:lnL>
                      <a:noFill/>
                    </a:lnL>
                    <a:lnR>
                      <a:noFill/>
                    </a:lnR>
                    <a:lnT>
                      <a:noFill/>
                    </a:lnT>
                    <a:lnB>
                      <a:noFill/>
                    </a:lnB>
                  </a:tcPr>
                </a:tc>
              </a:tr>
              <a:tr h="365055">
                <a:tc>
                  <a:txBody>
                    <a:bodyPr/>
                    <a:lstStyle/>
                    <a:p>
                      <a:pPr algn="l" fontAlgn="t"/>
                      <a:r>
                        <a:rPr lang="en-US" sz="1000" b="0" i="0" u="none" strike="noStrike">
                          <a:solidFill>
                            <a:srgbClr val="000000"/>
                          </a:solidFill>
                          <a:effectLst/>
                          <a:latin typeface="Arial Narrow"/>
                        </a:rPr>
                        <a:t>29</a:t>
                      </a:r>
                    </a:p>
                  </a:txBody>
                  <a:tcPr marL="9525" marR="9525" marT="9525" marB="0">
                    <a:lnL>
                      <a:noFill/>
                    </a:lnL>
                    <a:lnR>
                      <a:noFill/>
                    </a:lnR>
                    <a:lnT>
                      <a:noFill/>
                    </a:lnT>
                    <a:lnB>
                      <a:noFill/>
                    </a:lnB>
                  </a:tcPr>
                </a:tc>
                <a:tc>
                  <a:txBody>
                    <a:bodyPr/>
                    <a:lstStyle/>
                    <a:p>
                      <a:pPr algn="l" fontAlgn="t"/>
                      <a:r>
                        <a:rPr lang="en-US" sz="1000" b="0" i="0" u="none" strike="noStrike">
                          <a:solidFill>
                            <a:srgbClr val="000000"/>
                          </a:solidFill>
                          <a:effectLst/>
                          <a:latin typeface="Arial Narrow"/>
                        </a:rPr>
                        <a:t>yet I tell you, even Solomon in all his glory was not arrayed like one of these.</a:t>
                      </a:r>
                    </a:p>
                  </a:txBody>
                  <a:tcPr marL="9525" marR="9525" marT="9525" marB="0">
                    <a:lnL>
                      <a:noFill/>
                    </a:lnL>
                    <a:lnR>
                      <a:noFill/>
                    </a:lnR>
                    <a:lnT>
                      <a:noFill/>
                    </a:lnT>
                    <a:lnB>
                      <a:noFill/>
                    </a:lnB>
                  </a:tcPr>
                </a:tc>
              </a:tr>
              <a:tr h="692346">
                <a:tc>
                  <a:txBody>
                    <a:bodyPr/>
                    <a:lstStyle/>
                    <a:p>
                      <a:pPr algn="l" fontAlgn="t"/>
                      <a:r>
                        <a:rPr lang="en-US" sz="1000" b="0" i="0" u="none" strike="noStrike">
                          <a:solidFill>
                            <a:srgbClr val="000000"/>
                          </a:solidFill>
                          <a:effectLst/>
                          <a:latin typeface="Arial Narrow"/>
                        </a:rPr>
                        <a:t>30</a:t>
                      </a:r>
                    </a:p>
                  </a:txBody>
                  <a:tcPr marL="9525" marR="9525" marT="9525" marB="0">
                    <a:lnL>
                      <a:noFill/>
                    </a:lnL>
                    <a:lnR>
                      <a:noFill/>
                    </a:lnR>
                    <a:lnT>
                      <a:noFill/>
                    </a:lnT>
                    <a:lnB>
                      <a:noFill/>
                    </a:lnB>
                  </a:tcPr>
                </a:tc>
                <a:tc>
                  <a:txBody>
                    <a:bodyPr/>
                    <a:lstStyle/>
                    <a:p>
                      <a:pPr algn="l" fontAlgn="t"/>
                      <a:r>
                        <a:rPr lang="en-US" sz="1000" b="0" i="0" u="none" strike="noStrike" dirty="0">
                          <a:solidFill>
                            <a:srgbClr val="000000"/>
                          </a:solidFill>
                          <a:effectLst/>
                          <a:latin typeface="Arial Narrow"/>
                        </a:rPr>
                        <a:t>But if God so clothes the grass of the field, which today is alive and tomorrow is thrown into the oven, will he not much more clothe you, O you of little faith?</a:t>
                      </a:r>
                    </a:p>
                  </a:txBody>
                  <a:tcPr marL="9525" marR="9525" marT="9525" marB="0">
                    <a:lnL>
                      <a:noFill/>
                    </a:lnL>
                    <a:lnR>
                      <a:noFill/>
                    </a:lnR>
                    <a:lnT>
                      <a:noFill/>
                    </a:lnT>
                    <a:lnB>
                      <a:noFill/>
                    </a:lnB>
                  </a:tcPr>
                </a:tc>
              </a:tr>
              <a:tr h="514014">
                <a:tc>
                  <a:txBody>
                    <a:bodyPr/>
                    <a:lstStyle/>
                    <a:p>
                      <a:pPr algn="l" fontAlgn="t"/>
                      <a:r>
                        <a:rPr lang="en-US" sz="1000" b="0" i="0" u="none" strike="noStrike">
                          <a:solidFill>
                            <a:srgbClr val="000000"/>
                          </a:solidFill>
                          <a:effectLst/>
                          <a:latin typeface="Arial Narrow"/>
                        </a:rPr>
                        <a:t>31</a:t>
                      </a:r>
                    </a:p>
                  </a:txBody>
                  <a:tcPr marL="9525" marR="9525" marT="9525" marB="0">
                    <a:lnL>
                      <a:noFill/>
                    </a:lnL>
                    <a:lnR>
                      <a:noFill/>
                    </a:lnR>
                    <a:lnT>
                      <a:noFill/>
                    </a:lnT>
                    <a:lnB>
                      <a:noFill/>
                    </a:lnB>
                  </a:tcPr>
                </a:tc>
                <a:tc>
                  <a:txBody>
                    <a:bodyPr/>
                    <a:lstStyle/>
                    <a:p>
                      <a:pPr algn="l" fontAlgn="t"/>
                      <a:r>
                        <a:rPr lang="en-US" sz="1000" b="0" i="0" u="none" strike="noStrike">
                          <a:solidFill>
                            <a:srgbClr val="000000"/>
                          </a:solidFill>
                          <a:effectLst/>
                          <a:latin typeface="Arial Narrow"/>
                        </a:rPr>
                        <a:t>Therefore do not be anxious, saying, ‘What shall we eat?’ or ‘What shall we drink?’ or ‘What shall we wear?’</a:t>
                      </a:r>
                    </a:p>
                  </a:txBody>
                  <a:tcPr marL="9525" marR="9525" marT="9525" marB="0">
                    <a:lnL>
                      <a:noFill/>
                    </a:lnL>
                    <a:lnR>
                      <a:noFill/>
                    </a:lnR>
                    <a:lnT>
                      <a:noFill/>
                    </a:lnT>
                    <a:lnB>
                      <a:noFill/>
                    </a:lnB>
                  </a:tcPr>
                </a:tc>
              </a:tr>
              <a:tr h="350369">
                <a:tc>
                  <a:txBody>
                    <a:bodyPr/>
                    <a:lstStyle/>
                    <a:p>
                      <a:pPr algn="l" fontAlgn="t"/>
                      <a:r>
                        <a:rPr lang="en-US" sz="1000" b="0" i="0" u="none" strike="noStrike">
                          <a:solidFill>
                            <a:srgbClr val="000000"/>
                          </a:solidFill>
                          <a:effectLst/>
                          <a:latin typeface="Arial Narrow"/>
                        </a:rPr>
                        <a:t>32</a:t>
                      </a:r>
                    </a:p>
                  </a:txBody>
                  <a:tcPr marL="9525" marR="9525" marT="9525" marB="0">
                    <a:lnL>
                      <a:noFill/>
                    </a:lnL>
                    <a:lnR>
                      <a:noFill/>
                    </a:lnR>
                    <a:lnT>
                      <a:noFill/>
                    </a:lnT>
                    <a:lnB>
                      <a:noFill/>
                    </a:lnB>
                  </a:tcPr>
                </a:tc>
                <a:tc>
                  <a:txBody>
                    <a:bodyPr/>
                    <a:lstStyle/>
                    <a:p>
                      <a:pPr algn="l" fontAlgn="t"/>
                      <a:r>
                        <a:rPr lang="en-US" sz="1000" b="0" i="0" u="none" strike="noStrike">
                          <a:solidFill>
                            <a:srgbClr val="000000"/>
                          </a:solidFill>
                          <a:effectLst/>
                          <a:latin typeface="Arial Narrow"/>
                        </a:rPr>
                        <a:t>For the Gentiles seek after all these things, and your heavenly Father knows that you need them all.</a:t>
                      </a:r>
                    </a:p>
                  </a:txBody>
                  <a:tcPr marL="9525" marR="9525" marT="9525" marB="0">
                    <a:lnL>
                      <a:noFill/>
                    </a:lnL>
                    <a:lnR>
                      <a:noFill/>
                    </a:lnR>
                    <a:lnT>
                      <a:noFill/>
                    </a:lnT>
                    <a:lnB>
                      <a:noFill/>
                    </a:lnB>
                  </a:tcPr>
                </a:tc>
              </a:tr>
              <a:tr h="514014">
                <a:tc>
                  <a:txBody>
                    <a:bodyPr/>
                    <a:lstStyle/>
                    <a:p>
                      <a:pPr algn="l" fontAlgn="t"/>
                      <a:r>
                        <a:rPr lang="en-US" sz="1000" b="0" i="0" u="none" strike="noStrike">
                          <a:solidFill>
                            <a:srgbClr val="000000"/>
                          </a:solidFill>
                          <a:effectLst/>
                          <a:latin typeface="Arial Narrow"/>
                        </a:rPr>
                        <a:t>33</a:t>
                      </a:r>
                    </a:p>
                  </a:txBody>
                  <a:tcPr marL="9525" marR="9525" marT="9525" marB="0">
                    <a:lnL>
                      <a:noFill/>
                    </a:lnL>
                    <a:lnR>
                      <a:noFill/>
                    </a:lnR>
                    <a:lnT>
                      <a:noFill/>
                    </a:lnT>
                    <a:lnB>
                      <a:noFill/>
                    </a:lnB>
                  </a:tcPr>
                </a:tc>
                <a:tc>
                  <a:txBody>
                    <a:bodyPr/>
                    <a:lstStyle/>
                    <a:p>
                      <a:pPr algn="l" fontAlgn="t"/>
                      <a:r>
                        <a:rPr lang="en-US" sz="1000" b="0" i="0" u="none" strike="noStrike" dirty="0">
                          <a:solidFill>
                            <a:srgbClr val="000000"/>
                          </a:solidFill>
                          <a:effectLst/>
                          <a:latin typeface="Arial Narrow"/>
                        </a:rPr>
                        <a:t>But seek first the kingdom of God and his righteousness, and all these things will be added to you.</a:t>
                      </a:r>
                    </a:p>
                  </a:txBody>
                  <a:tcPr marL="9525" marR="9525" marT="9525" marB="0">
                    <a:lnL>
                      <a:noFill/>
                    </a:lnL>
                    <a:lnR>
                      <a:noFill/>
                    </a:lnR>
                    <a:lnT>
                      <a:noFill/>
                    </a:lnT>
                    <a:lnB>
                      <a:noFill/>
                    </a:lnB>
                  </a:tcPr>
                </a:tc>
              </a:tr>
              <a:tr h="514014">
                <a:tc>
                  <a:txBody>
                    <a:bodyPr/>
                    <a:lstStyle/>
                    <a:p>
                      <a:pPr algn="l" fontAlgn="t"/>
                      <a:r>
                        <a:rPr lang="en-US" sz="1000" b="0" i="0" u="none" strike="noStrike">
                          <a:solidFill>
                            <a:srgbClr val="000000"/>
                          </a:solidFill>
                          <a:effectLst/>
                          <a:latin typeface="Arial Narrow"/>
                        </a:rPr>
                        <a:t>34</a:t>
                      </a:r>
                    </a:p>
                  </a:txBody>
                  <a:tcPr marL="9525" marR="9525" marT="9525" marB="0">
                    <a:lnL>
                      <a:noFill/>
                    </a:lnL>
                    <a:lnR>
                      <a:noFill/>
                    </a:lnR>
                    <a:lnT>
                      <a:noFill/>
                    </a:lnT>
                    <a:lnB>
                      <a:noFill/>
                    </a:lnB>
                  </a:tcPr>
                </a:tc>
                <a:tc>
                  <a:txBody>
                    <a:bodyPr/>
                    <a:lstStyle/>
                    <a:p>
                      <a:pPr algn="l" fontAlgn="t"/>
                      <a:r>
                        <a:rPr lang="en-US" sz="1000" b="0" i="0" u="none" strike="noStrike" dirty="0">
                          <a:solidFill>
                            <a:srgbClr val="000000"/>
                          </a:solidFill>
                          <a:effectLst/>
                          <a:latin typeface="Arial Narrow"/>
                        </a:rPr>
                        <a:t>“Therefore do not be anxious about tomorrow, for tomorrow will be anxious for itself. Sufficient for the day is its own trouble.</a:t>
                      </a:r>
                    </a:p>
                  </a:txBody>
                  <a:tcPr marL="9525" marR="9525" marT="9525" marB="0">
                    <a:lnL>
                      <a:noFill/>
                    </a:lnL>
                    <a:lnR>
                      <a:noFill/>
                    </a:lnR>
                    <a:lnT>
                      <a:noFill/>
                    </a:lnT>
                    <a:lnB>
                      <a:noFill/>
                    </a:lnB>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197031174"/>
              </p:ext>
            </p:extLst>
          </p:nvPr>
        </p:nvGraphicFramePr>
        <p:xfrm>
          <a:off x="3733800" y="685800"/>
          <a:ext cx="2514600" cy="3810001"/>
        </p:xfrm>
        <a:graphic>
          <a:graphicData uri="http://schemas.openxmlformats.org/drawingml/2006/table">
            <a:tbl>
              <a:tblPr/>
              <a:tblGrid>
                <a:gridCol w="237226"/>
                <a:gridCol w="2277374"/>
              </a:tblGrid>
              <a:tr h="232195">
                <a:tc>
                  <a:txBody>
                    <a:bodyPr/>
                    <a:lstStyle/>
                    <a:p>
                      <a:pPr algn="l" fontAlgn="t"/>
                      <a:r>
                        <a:rPr lang="en-US" sz="1100" b="0" i="0" u="none" strike="noStrike" dirty="0">
                          <a:solidFill>
                            <a:srgbClr val="000000"/>
                          </a:solidFill>
                          <a:effectLst/>
                          <a:latin typeface="Arial Narrow"/>
                        </a:rPr>
                        <a:t>1</a:t>
                      </a:r>
                    </a:p>
                  </a:txBody>
                  <a:tcPr marL="9525" marR="9525" marT="9525" marB="0">
                    <a:lnL>
                      <a:noFill/>
                    </a:lnL>
                    <a:lnR>
                      <a:noFill/>
                    </a:lnR>
                    <a:lnT>
                      <a:noFill/>
                    </a:lnT>
                    <a:lnB>
                      <a:noFill/>
                    </a:lnB>
                  </a:tcPr>
                </a:tc>
                <a:tc>
                  <a:txBody>
                    <a:bodyPr/>
                    <a:lstStyle/>
                    <a:p>
                      <a:pPr algn="l" fontAlgn="t"/>
                      <a:r>
                        <a:rPr lang="en-US" sz="1100" b="0" i="0" u="none" strike="noStrike" dirty="0">
                          <a:solidFill>
                            <a:srgbClr val="000000"/>
                          </a:solidFill>
                          <a:effectLst/>
                          <a:latin typeface="Arial Narrow"/>
                        </a:rPr>
                        <a:t>“Judge not, that you be not judged.</a:t>
                      </a:r>
                    </a:p>
                  </a:txBody>
                  <a:tcPr marL="9525" marR="9525" marT="9525" marB="0">
                    <a:lnL>
                      <a:noFill/>
                    </a:lnL>
                    <a:lnR>
                      <a:noFill/>
                    </a:lnR>
                    <a:lnT>
                      <a:noFill/>
                    </a:lnT>
                    <a:lnB>
                      <a:noFill/>
                    </a:lnB>
                  </a:tcPr>
                </a:tc>
              </a:tr>
              <a:tr h="671619">
                <a:tc>
                  <a:txBody>
                    <a:bodyPr/>
                    <a:lstStyle/>
                    <a:p>
                      <a:pPr algn="l" fontAlgn="t"/>
                      <a:r>
                        <a:rPr lang="en-US" sz="1100" b="0" i="0" u="none" strike="noStrike">
                          <a:solidFill>
                            <a:srgbClr val="000000"/>
                          </a:solidFill>
                          <a:effectLst/>
                          <a:latin typeface="Arial Narrow"/>
                        </a:rPr>
                        <a:t>2</a:t>
                      </a:r>
                    </a:p>
                  </a:txBody>
                  <a:tcPr marL="9525" marR="9525" marT="9525" marB="0">
                    <a:lnL>
                      <a:noFill/>
                    </a:lnL>
                    <a:lnR>
                      <a:noFill/>
                    </a:lnR>
                    <a:lnT>
                      <a:noFill/>
                    </a:lnT>
                    <a:lnB>
                      <a:noFill/>
                    </a:lnB>
                  </a:tcPr>
                </a:tc>
                <a:tc>
                  <a:txBody>
                    <a:bodyPr/>
                    <a:lstStyle/>
                    <a:p>
                      <a:pPr algn="l" fontAlgn="t"/>
                      <a:r>
                        <a:rPr lang="en-US" sz="1100" b="0" i="0" u="none" strike="noStrike">
                          <a:solidFill>
                            <a:srgbClr val="000000"/>
                          </a:solidFill>
                          <a:effectLst/>
                          <a:latin typeface="Arial Narrow"/>
                        </a:rPr>
                        <a:t>For with the judgment you pronounce you will be judged, and with the measure you use it will be measured to you.</a:t>
                      </a:r>
                    </a:p>
                  </a:txBody>
                  <a:tcPr marL="9525" marR="9525" marT="9525" marB="0">
                    <a:lnL>
                      <a:noFill/>
                    </a:lnL>
                    <a:lnR>
                      <a:noFill/>
                    </a:lnR>
                    <a:lnT>
                      <a:noFill/>
                    </a:lnT>
                    <a:lnB>
                      <a:noFill/>
                    </a:lnB>
                  </a:tcPr>
                </a:tc>
              </a:tr>
              <a:tr h="671619">
                <a:tc>
                  <a:txBody>
                    <a:bodyPr/>
                    <a:lstStyle/>
                    <a:p>
                      <a:pPr algn="l" fontAlgn="t"/>
                      <a:r>
                        <a:rPr lang="en-US" sz="1100" b="0" i="0" u="none" strike="noStrike">
                          <a:solidFill>
                            <a:srgbClr val="000000"/>
                          </a:solidFill>
                          <a:effectLst/>
                          <a:latin typeface="Arial Narrow"/>
                        </a:rPr>
                        <a:t>3</a:t>
                      </a:r>
                    </a:p>
                  </a:txBody>
                  <a:tcPr marL="9525" marR="9525" marT="9525" marB="0">
                    <a:lnL>
                      <a:noFill/>
                    </a:lnL>
                    <a:lnR>
                      <a:noFill/>
                    </a:lnR>
                    <a:lnT>
                      <a:noFill/>
                    </a:lnT>
                    <a:lnB>
                      <a:noFill/>
                    </a:lnB>
                  </a:tcPr>
                </a:tc>
                <a:tc>
                  <a:txBody>
                    <a:bodyPr/>
                    <a:lstStyle/>
                    <a:p>
                      <a:pPr algn="l" fontAlgn="t"/>
                      <a:r>
                        <a:rPr lang="en-US" sz="1100" b="0" i="0" u="none" strike="noStrike">
                          <a:solidFill>
                            <a:srgbClr val="000000"/>
                          </a:solidFill>
                          <a:effectLst/>
                          <a:latin typeface="Arial Narrow"/>
                        </a:rPr>
                        <a:t>Why do you see the speck that is in your brother's eye, but do not notice the log that is in your own eye?</a:t>
                      </a:r>
                    </a:p>
                  </a:txBody>
                  <a:tcPr marL="9525" marR="9525" marT="9525" marB="0">
                    <a:lnL>
                      <a:noFill/>
                    </a:lnL>
                    <a:lnR>
                      <a:noFill/>
                    </a:lnR>
                    <a:lnT>
                      <a:noFill/>
                    </a:lnT>
                    <a:lnB>
                      <a:noFill/>
                    </a:lnB>
                  </a:tcPr>
                </a:tc>
              </a:tr>
              <a:tr h="671619">
                <a:tc>
                  <a:txBody>
                    <a:bodyPr/>
                    <a:lstStyle/>
                    <a:p>
                      <a:pPr algn="l" fontAlgn="t"/>
                      <a:r>
                        <a:rPr lang="en-US" sz="1100" b="0" i="0" u="none" strike="noStrike">
                          <a:solidFill>
                            <a:srgbClr val="000000"/>
                          </a:solidFill>
                          <a:effectLst/>
                          <a:latin typeface="Arial Narrow"/>
                        </a:rPr>
                        <a:t>4</a:t>
                      </a:r>
                    </a:p>
                  </a:txBody>
                  <a:tcPr marL="9525" marR="9525" marT="9525" marB="0">
                    <a:lnL>
                      <a:noFill/>
                    </a:lnL>
                    <a:lnR>
                      <a:noFill/>
                    </a:lnR>
                    <a:lnT>
                      <a:noFill/>
                    </a:lnT>
                    <a:lnB>
                      <a:noFill/>
                    </a:lnB>
                  </a:tcPr>
                </a:tc>
                <a:tc>
                  <a:txBody>
                    <a:bodyPr/>
                    <a:lstStyle/>
                    <a:p>
                      <a:pPr algn="l" fontAlgn="t"/>
                      <a:r>
                        <a:rPr lang="en-US" sz="1100" b="0" i="0" u="none" strike="noStrike">
                          <a:solidFill>
                            <a:srgbClr val="000000"/>
                          </a:solidFill>
                          <a:effectLst/>
                          <a:latin typeface="Arial Narrow"/>
                        </a:rPr>
                        <a:t>Or how can you say to your brother, ‘Let me take the speck out of your eye,’ when there is the log in your own eye?</a:t>
                      </a:r>
                    </a:p>
                  </a:txBody>
                  <a:tcPr marL="9525" marR="9525" marT="9525" marB="0">
                    <a:lnL>
                      <a:noFill/>
                    </a:lnL>
                    <a:lnR>
                      <a:noFill/>
                    </a:lnR>
                    <a:lnT>
                      <a:noFill/>
                    </a:lnT>
                    <a:lnB>
                      <a:noFill/>
                    </a:lnB>
                  </a:tcPr>
                </a:tc>
              </a:tr>
              <a:tr h="671619">
                <a:tc>
                  <a:txBody>
                    <a:bodyPr/>
                    <a:lstStyle/>
                    <a:p>
                      <a:pPr algn="l" fontAlgn="t"/>
                      <a:r>
                        <a:rPr lang="en-US" sz="1100" b="0" i="0" u="none" strike="noStrike">
                          <a:solidFill>
                            <a:srgbClr val="000000"/>
                          </a:solidFill>
                          <a:effectLst/>
                          <a:latin typeface="Arial Narrow"/>
                        </a:rPr>
                        <a:t>5</a:t>
                      </a:r>
                    </a:p>
                  </a:txBody>
                  <a:tcPr marL="9525" marR="9525" marT="9525" marB="0">
                    <a:lnL>
                      <a:noFill/>
                    </a:lnL>
                    <a:lnR>
                      <a:noFill/>
                    </a:lnR>
                    <a:lnT>
                      <a:noFill/>
                    </a:lnT>
                    <a:lnB>
                      <a:noFill/>
                    </a:lnB>
                  </a:tcPr>
                </a:tc>
                <a:tc>
                  <a:txBody>
                    <a:bodyPr/>
                    <a:lstStyle/>
                    <a:p>
                      <a:pPr algn="l" fontAlgn="t"/>
                      <a:r>
                        <a:rPr lang="en-US" sz="1100" b="0" i="0" u="none" strike="noStrike">
                          <a:solidFill>
                            <a:srgbClr val="000000"/>
                          </a:solidFill>
                          <a:effectLst/>
                          <a:latin typeface="Arial Narrow"/>
                        </a:rPr>
                        <a:t>You hypocrite, first take the log out of your own eye, and then you will see clearly to take the speck out of your brother's eye.</a:t>
                      </a:r>
                    </a:p>
                  </a:txBody>
                  <a:tcPr marL="9525" marR="9525" marT="9525" marB="0">
                    <a:lnL>
                      <a:noFill/>
                    </a:lnL>
                    <a:lnR>
                      <a:noFill/>
                    </a:lnR>
                    <a:lnT>
                      <a:noFill/>
                    </a:lnT>
                    <a:lnB>
                      <a:noFill/>
                    </a:lnB>
                  </a:tcPr>
                </a:tc>
              </a:tr>
              <a:tr h="891330">
                <a:tc>
                  <a:txBody>
                    <a:bodyPr/>
                    <a:lstStyle/>
                    <a:p>
                      <a:pPr algn="l" fontAlgn="t"/>
                      <a:r>
                        <a:rPr lang="en-US" sz="1100" b="0" i="0" u="none" strike="noStrike">
                          <a:solidFill>
                            <a:srgbClr val="000000"/>
                          </a:solidFill>
                          <a:effectLst/>
                          <a:latin typeface="Arial Narrow"/>
                        </a:rPr>
                        <a:t>6</a:t>
                      </a:r>
                    </a:p>
                  </a:txBody>
                  <a:tcPr marL="9525" marR="9525" marT="9525" marB="0">
                    <a:lnL>
                      <a:noFill/>
                    </a:lnL>
                    <a:lnR>
                      <a:noFill/>
                    </a:lnR>
                    <a:lnT>
                      <a:noFill/>
                    </a:lnT>
                    <a:lnB>
                      <a:noFill/>
                    </a:lnB>
                  </a:tcPr>
                </a:tc>
                <a:tc>
                  <a:txBody>
                    <a:bodyPr/>
                    <a:lstStyle/>
                    <a:p>
                      <a:pPr algn="l" fontAlgn="t"/>
                      <a:r>
                        <a:rPr lang="en-US" sz="1100" b="0" i="0" u="none" strike="noStrike" dirty="0">
                          <a:solidFill>
                            <a:srgbClr val="000000"/>
                          </a:solidFill>
                          <a:effectLst/>
                          <a:latin typeface="Arial Narrow"/>
                        </a:rPr>
                        <a:t>“Do not give dogs what is holy, and do not throw your pearls before pigs, lest they trample them underfoot and turn to attack you.</a:t>
                      </a:r>
                    </a:p>
                  </a:txBody>
                  <a:tcPr marL="9525" marR="9525" marT="9525" marB="0">
                    <a:lnL>
                      <a:noFill/>
                    </a:lnL>
                    <a:lnR>
                      <a:noFill/>
                    </a:lnR>
                    <a:lnT>
                      <a:noFill/>
                    </a:lnT>
                    <a:lnB>
                      <a:noFill/>
                    </a:lnB>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3062008925"/>
              </p:ext>
            </p:extLst>
          </p:nvPr>
        </p:nvGraphicFramePr>
        <p:xfrm>
          <a:off x="381000" y="4876800"/>
          <a:ext cx="2527300" cy="3810001"/>
        </p:xfrm>
        <a:graphic>
          <a:graphicData uri="http://schemas.openxmlformats.org/drawingml/2006/table">
            <a:tbl>
              <a:tblPr/>
              <a:tblGrid>
                <a:gridCol w="238425"/>
                <a:gridCol w="2288875"/>
              </a:tblGrid>
              <a:tr h="671179">
                <a:tc>
                  <a:txBody>
                    <a:bodyPr/>
                    <a:lstStyle/>
                    <a:p>
                      <a:pPr algn="l" fontAlgn="t"/>
                      <a:r>
                        <a:rPr lang="en-US" sz="1100" b="0" i="0" u="none" strike="noStrike" dirty="0">
                          <a:solidFill>
                            <a:srgbClr val="000000"/>
                          </a:solidFill>
                          <a:effectLst/>
                          <a:latin typeface="Arial Narrow"/>
                        </a:rPr>
                        <a:t>7</a:t>
                      </a:r>
                    </a:p>
                  </a:txBody>
                  <a:tcPr marL="9525" marR="9525" marT="9525" marB="0">
                    <a:lnL>
                      <a:noFill/>
                    </a:lnL>
                    <a:lnR>
                      <a:noFill/>
                    </a:lnR>
                    <a:lnT>
                      <a:noFill/>
                    </a:lnT>
                    <a:lnB>
                      <a:noFill/>
                    </a:lnB>
                  </a:tcPr>
                </a:tc>
                <a:tc>
                  <a:txBody>
                    <a:bodyPr/>
                    <a:lstStyle/>
                    <a:p>
                      <a:pPr algn="l" fontAlgn="t"/>
                      <a:r>
                        <a:rPr lang="en-US" sz="1100" b="0" i="0" u="none" strike="noStrike">
                          <a:solidFill>
                            <a:srgbClr val="000000"/>
                          </a:solidFill>
                          <a:effectLst/>
                          <a:latin typeface="Arial Narrow"/>
                        </a:rPr>
                        <a:t>“Ask, and it will be given to you; seek, and you will find; knock, and it will be opened to you.</a:t>
                      </a:r>
                    </a:p>
                  </a:txBody>
                  <a:tcPr marL="9525" marR="9525" marT="9525" marB="0">
                    <a:lnL>
                      <a:noFill/>
                    </a:lnL>
                    <a:lnR>
                      <a:noFill/>
                    </a:lnR>
                    <a:lnT>
                      <a:noFill/>
                    </a:lnT>
                    <a:lnB>
                      <a:noFill/>
                    </a:lnB>
                  </a:tcPr>
                </a:tc>
              </a:tr>
              <a:tr h="673674">
                <a:tc>
                  <a:txBody>
                    <a:bodyPr/>
                    <a:lstStyle/>
                    <a:p>
                      <a:pPr algn="l" fontAlgn="t"/>
                      <a:r>
                        <a:rPr lang="en-US" sz="1100" b="0" i="0" u="none" strike="noStrike">
                          <a:solidFill>
                            <a:srgbClr val="000000"/>
                          </a:solidFill>
                          <a:effectLst/>
                          <a:latin typeface="Arial Narrow"/>
                        </a:rPr>
                        <a:t>8</a:t>
                      </a:r>
                    </a:p>
                  </a:txBody>
                  <a:tcPr marL="9525" marR="9525" marT="9525" marB="0">
                    <a:lnL>
                      <a:noFill/>
                    </a:lnL>
                    <a:lnR>
                      <a:noFill/>
                    </a:lnR>
                    <a:lnT>
                      <a:noFill/>
                    </a:lnT>
                    <a:lnB>
                      <a:noFill/>
                    </a:lnB>
                  </a:tcPr>
                </a:tc>
                <a:tc>
                  <a:txBody>
                    <a:bodyPr/>
                    <a:lstStyle/>
                    <a:p>
                      <a:pPr algn="l" fontAlgn="t"/>
                      <a:r>
                        <a:rPr lang="en-US" sz="1100" b="0" i="0" u="none" strike="noStrike" dirty="0">
                          <a:solidFill>
                            <a:srgbClr val="000000"/>
                          </a:solidFill>
                          <a:effectLst/>
                          <a:latin typeface="Arial Narrow"/>
                        </a:rPr>
                        <a:t>For everyone who asks receives, and the one who seeks finds, and to the one who knocks it will be opened.</a:t>
                      </a:r>
                    </a:p>
                  </a:txBody>
                  <a:tcPr marL="9525" marR="9525" marT="9525" marB="0">
                    <a:lnL>
                      <a:noFill/>
                    </a:lnL>
                    <a:lnR>
                      <a:noFill/>
                    </a:lnR>
                    <a:lnT>
                      <a:noFill/>
                    </a:lnT>
                    <a:lnB>
                      <a:noFill/>
                    </a:lnB>
                  </a:tcPr>
                </a:tc>
              </a:tr>
              <a:tr h="451611">
                <a:tc>
                  <a:txBody>
                    <a:bodyPr/>
                    <a:lstStyle/>
                    <a:p>
                      <a:pPr algn="l" fontAlgn="t"/>
                      <a:r>
                        <a:rPr lang="en-US" sz="1100" b="0" i="0" u="none" strike="noStrike">
                          <a:solidFill>
                            <a:srgbClr val="000000"/>
                          </a:solidFill>
                          <a:effectLst/>
                          <a:latin typeface="Arial Narrow"/>
                        </a:rPr>
                        <a:t>9</a:t>
                      </a:r>
                    </a:p>
                  </a:txBody>
                  <a:tcPr marL="9525" marR="9525" marT="9525" marB="0">
                    <a:lnL>
                      <a:noFill/>
                    </a:lnL>
                    <a:lnR>
                      <a:noFill/>
                    </a:lnR>
                    <a:lnT>
                      <a:noFill/>
                    </a:lnT>
                    <a:lnB>
                      <a:noFill/>
                    </a:lnB>
                  </a:tcPr>
                </a:tc>
                <a:tc>
                  <a:txBody>
                    <a:bodyPr/>
                    <a:lstStyle/>
                    <a:p>
                      <a:pPr algn="l" fontAlgn="t"/>
                      <a:r>
                        <a:rPr lang="en-US" sz="1100" b="0" i="0" u="none" strike="noStrike">
                          <a:solidFill>
                            <a:srgbClr val="000000"/>
                          </a:solidFill>
                          <a:effectLst/>
                          <a:latin typeface="Arial Narrow"/>
                        </a:rPr>
                        <a:t>Or which one of you, if his son asks him for bread, will give him a stone?</a:t>
                      </a:r>
                    </a:p>
                  </a:txBody>
                  <a:tcPr marL="9525" marR="9525" marT="9525" marB="0">
                    <a:lnL>
                      <a:noFill/>
                    </a:lnL>
                    <a:lnR>
                      <a:noFill/>
                    </a:lnR>
                    <a:lnT>
                      <a:noFill/>
                    </a:lnT>
                    <a:lnB>
                      <a:noFill/>
                    </a:lnB>
                  </a:tcPr>
                </a:tc>
              </a:tr>
              <a:tr h="451611">
                <a:tc>
                  <a:txBody>
                    <a:bodyPr/>
                    <a:lstStyle/>
                    <a:p>
                      <a:pPr algn="l" fontAlgn="t"/>
                      <a:r>
                        <a:rPr lang="en-US" sz="1100" b="0" i="0" u="none" strike="noStrike">
                          <a:solidFill>
                            <a:srgbClr val="000000"/>
                          </a:solidFill>
                          <a:effectLst/>
                          <a:latin typeface="Arial Narrow"/>
                        </a:rPr>
                        <a:t>10</a:t>
                      </a:r>
                    </a:p>
                  </a:txBody>
                  <a:tcPr marL="9525" marR="9525" marT="9525" marB="0">
                    <a:lnL>
                      <a:noFill/>
                    </a:lnL>
                    <a:lnR>
                      <a:noFill/>
                    </a:lnR>
                    <a:lnT>
                      <a:noFill/>
                    </a:lnT>
                    <a:lnB>
                      <a:noFill/>
                    </a:lnB>
                  </a:tcPr>
                </a:tc>
                <a:tc>
                  <a:txBody>
                    <a:bodyPr/>
                    <a:lstStyle/>
                    <a:p>
                      <a:pPr algn="l" fontAlgn="t"/>
                      <a:r>
                        <a:rPr lang="en-US" sz="1100" b="0" i="0" u="none" strike="noStrike">
                          <a:solidFill>
                            <a:srgbClr val="000000"/>
                          </a:solidFill>
                          <a:effectLst/>
                          <a:latin typeface="Arial Narrow"/>
                        </a:rPr>
                        <a:t>Or if he asks for a fish, will give him a serpent?</a:t>
                      </a:r>
                    </a:p>
                  </a:txBody>
                  <a:tcPr marL="9525" marR="9525" marT="9525" marB="0">
                    <a:lnL>
                      <a:noFill/>
                    </a:lnL>
                    <a:lnR>
                      <a:noFill/>
                    </a:lnR>
                    <a:lnT>
                      <a:noFill/>
                    </a:lnT>
                    <a:lnB>
                      <a:noFill/>
                    </a:lnB>
                  </a:tcPr>
                </a:tc>
              </a:tr>
              <a:tr h="890747">
                <a:tc>
                  <a:txBody>
                    <a:bodyPr/>
                    <a:lstStyle/>
                    <a:p>
                      <a:pPr algn="l" fontAlgn="t"/>
                      <a:r>
                        <a:rPr lang="en-US" sz="1100" b="0" i="0" u="none" strike="noStrike">
                          <a:solidFill>
                            <a:srgbClr val="000000"/>
                          </a:solidFill>
                          <a:effectLst/>
                          <a:latin typeface="Arial Narrow"/>
                        </a:rPr>
                        <a:t>11</a:t>
                      </a:r>
                    </a:p>
                  </a:txBody>
                  <a:tcPr marL="9525" marR="9525" marT="9525" marB="0">
                    <a:lnL>
                      <a:noFill/>
                    </a:lnL>
                    <a:lnR>
                      <a:noFill/>
                    </a:lnR>
                    <a:lnT>
                      <a:noFill/>
                    </a:lnT>
                    <a:lnB>
                      <a:noFill/>
                    </a:lnB>
                  </a:tcPr>
                </a:tc>
                <a:tc>
                  <a:txBody>
                    <a:bodyPr/>
                    <a:lstStyle/>
                    <a:p>
                      <a:pPr algn="l" fontAlgn="t"/>
                      <a:r>
                        <a:rPr lang="en-US" sz="1100" b="0" i="0" u="none" strike="noStrike">
                          <a:solidFill>
                            <a:srgbClr val="000000"/>
                          </a:solidFill>
                          <a:effectLst/>
                          <a:latin typeface="Arial Narrow"/>
                        </a:rPr>
                        <a:t>If you then, who are evil, know how to give good gifts to your children, how much more will your Father who is in heaven give good things to those who ask him!</a:t>
                      </a:r>
                    </a:p>
                  </a:txBody>
                  <a:tcPr marL="9525" marR="9525" marT="9525" marB="0">
                    <a:lnL>
                      <a:noFill/>
                    </a:lnL>
                    <a:lnR>
                      <a:noFill/>
                    </a:lnR>
                    <a:lnT>
                      <a:noFill/>
                    </a:lnT>
                    <a:lnB>
                      <a:noFill/>
                    </a:lnB>
                  </a:tcPr>
                </a:tc>
              </a:tr>
              <a:tr h="671179">
                <a:tc>
                  <a:txBody>
                    <a:bodyPr/>
                    <a:lstStyle/>
                    <a:p>
                      <a:pPr algn="l" fontAlgn="t"/>
                      <a:r>
                        <a:rPr lang="en-US" sz="1100" b="0" i="0" u="none" strike="noStrike">
                          <a:solidFill>
                            <a:srgbClr val="000000"/>
                          </a:solidFill>
                          <a:effectLst/>
                          <a:latin typeface="Arial Narrow"/>
                        </a:rPr>
                        <a:t>12</a:t>
                      </a:r>
                    </a:p>
                  </a:txBody>
                  <a:tcPr marL="9525" marR="9525" marT="9525" marB="0">
                    <a:lnL>
                      <a:noFill/>
                    </a:lnL>
                    <a:lnR>
                      <a:noFill/>
                    </a:lnR>
                    <a:lnT>
                      <a:noFill/>
                    </a:lnT>
                    <a:lnB>
                      <a:noFill/>
                    </a:lnB>
                  </a:tcPr>
                </a:tc>
                <a:tc>
                  <a:txBody>
                    <a:bodyPr/>
                    <a:lstStyle/>
                    <a:p>
                      <a:pPr algn="l" fontAlgn="t"/>
                      <a:r>
                        <a:rPr lang="en-US" sz="1100" b="0" i="0" u="none" strike="noStrike" dirty="0">
                          <a:solidFill>
                            <a:srgbClr val="000000"/>
                          </a:solidFill>
                          <a:effectLst/>
                          <a:latin typeface="Arial Narrow"/>
                        </a:rPr>
                        <a:t>“So whatever you wish that others would do to you, do also to them, for this is the Law and the Prophets.</a:t>
                      </a:r>
                    </a:p>
                  </a:txBody>
                  <a:tcPr marL="9525" marR="9525" marT="9525" marB="0">
                    <a:lnL>
                      <a:noFill/>
                    </a:lnL>
                    <a:lnR>
                      <a:noFill/>
                    </a:lnR>
                    <a:lnT>
                      <a:noFill/>
                    </a:lnT>
                    <a:lnB>
                      <a:noFill/>
                    </a:lnB>
                  </a:tcPr>
                </a:tc>
              </a:tr>
            </a:tbl>
          </a:graphicData>
        </a:graphic>
      </p:graphicFrame>
      <p:graphicFrame>
        <p:nvGraphicFramePr>
          <p:cNvPr id="21" name="Table 20"/>
          <p:cNvGraphicFramePr>
            <a:graphicFrameLocks noGrp="1"/>
          </p:cNvGraphicFramePr>
          <p:nvPr>
            <p:extLst>
              <p:ext uri="{D42A27DB-BD31-4B8C-83A1-F6EECF244321}">
                <p14:modId xmlns:p14="http://schemas.microsoft.com/office/powerpoint/2010/main" val="1577073138"/>
              </p:ext>
            </p:extLst>
          </p:nvPr>
        </p:nvGraphicFramePr>
        <p:xfrm>
          <a:off x="3703320" y="4844415"/>
          <a:ext cx="2590800" cy="3842385"/>
        </p:xfrm>
        <a:graphic>
          <a:graphicData uri="http://schemas.openxmlformats.org/drawingml/2006/table">
            <a:tbl>
              <a:tblPr/>
              <a:tblGrid>
                <a:gridCol w="244415"/>
                <a:gridCol w="2346385"/>
              </a:tblGrid>
              <a:tr h="754943">
                <a:tc>
                  <a:txBody>
                    <a:bodyPr/>
                    <a:lstStyle/>
                    <a:p>
                      <a:pPr algn="l" fontAlgn="t"/>
                      <a:r>
                        <a:rPr lang="en-US" sz="1100" b="0" i="0" u="none" strike="noStrike">
                          <a:solidFill>
                            <a:srgbClr val="000000"/>
                          </a:solidFill>
                          <a:effectLst/>
                          <a:latin typeface="Arial Narrow"/>
                        </a:rPr>
                        <a:t>13</a:t>
                      </a:r>
                    </a:p>
                  </a:txBody>
                  <a:tcPr marL="9525" marR="9525" marT="9525" marB="0">
                    <a:lnL>
                      <a:noFill/>
                    </a:lnL>
                    <a:lnR>
                      <a:noFill/>
                    </a:lnR>
                    <a:lnT>
                      <a:noFill/>
                    </a:lnT>
                    <a:lnB>
                      <a:noFill/>
                    </a:lnB>
                  </a:tcPr>
                </a:tc>
                <a:tc>
                  <a:txBody>
                    <a:bodyPr/>
                    <a:lstStyle/>
                    <a:p>
                      <a:pPr algn="l" fontAlgn="t"/>
                      <a:r>
                        <a:rPr lang="en-US" sz="1100" b="0" i="0" u="none" strike="noStrike">
                          <a:solidFill>
                            <a:srgbClr val="000000"/>
                          </a:solidFill>
                          <a:effectLst/>
                          <a:latin typeface="Arial Narrow"/>
                        </a:rPr>
                        <a:t>“Enter by the narrow gate. For the gate is wide and the way is easy that leads to destruction, and those who enter by it are many.</a:t>
                      </a:r>
                    </a:p>
                  </a:txBody>
                  <a:tcPr marL="9525" marR="9525" marT="9525" marB="0">
                    <a:lnL>
                      <a:noFill/>
                    </a:lnL>
                    <a:lnR>
                      <a:noFill/>
                    </a:lnR>
                    <a:lnT>
                      <a:noFill/>
                    </a:lnT>
                    <a:lnB>
                      <a:noFill/>
                    </a:lnB>
                  </a:tcPr>
                </a:tc>
              </a:tr>
              <a:tr h="568851">
                <a:tc>
                  <a:txBody>
                    <a:bodyPr/>
                    <a:lstStyle/>
                    <a:p>
                      <a:pPr algn="l" fontAlgn="t"/>
                      <a:r>
                        <a:rPr lang="en-US" sz="1100" b="0" i="0" u="none" strike="noStrike">
                          <a:solidFill>
                            <a:srgbClr val="000000"/>
                          </a:solidFill>
                          <a:effectLst/>
                          <a:latin typeface="Arial Narrow"/>
                        </a:rPr>
                        <a:t>14</a:t>
                      </a:r>
                    </a:p>
                  </a:txBody>
                  <a:tcPr marL="9525" marR="9525" marT="9525" marB="0">
                    <a:lnL>
                      <a:noFill/>
                    </a:lnL>
                    <a:lnR>
                      <a:noFill/>
                    </a:lnR>
                    <a:lnT>
                      <a:noFill/>
                    </a:lnT>
                    <a:lnB>
                      <a:noFill/>
                    </a:lnB>
                  </a:tcPr>
                </a:tc>
                <a:tc>
                  <a:txBody>
                    <a:bodyPr/>
                    <a:lstStyle/>
                    <a:p>
                      <a:pPr algn="l" fontAlgn="t"/>
                      <a:r>
                        <a:rPr lang="en-US" sz="1100" b="0" i="0" u="none" strike="noStrike">
                          <a:solidFill>
                            <a:srgbClr val="000000"/>
                          </a:solidFill>
                          <a:effectLst/>
                          <a:latin typeface="Arial Narrow"/>
                        </a:rPr>
                        <a:t>For the gate is narrow and the way is hard that leads to life, and those who find it are few.</a:t>
                      </a:r>
                    </a:p>
                  </a:txBody>
                  <a:tcPr marL="9525" marR="9525" marT="9525" marB="0">
                    <a:lnL>
                      <a:noFill/>
                    </a:lnL>
                    <a:lnR>
                      <a:noFill/>
                    </a:lnR>
                    <a:lnT>
                      <a:noFill/>
                    </a:lnT>
                    <a:lnB>
                      <a:noFill/>
                    </a:lnB>
                  </a:tcPr>
                </a:tc>
              </a:tr>
              <a:tr h="568851">
                <a:tc>
                  <a:txBody>
                    <a:bodyPr/>
                    <a:lstStyle/>
                    <a:p>
                      <a:pPr algn="l" fontAlgn="t"/>
                      <a:r>
                        <a:rPr lang="en-US" sz="1100" b="0" i="0" u="none" strike="noStrike">
                          <a:solidFill>
                            <a:srgbClr val="000000"/>
                          </a:solidFill>
                          <a:effectLst/>
                          <a:latin typeface="Arial Narrow"/>
                        </a:rPr>
                        <a:t>15</a:t>
                      </a:r>
                    </a:p>
                  </a:txBody>
                  <a:tcPr marL="9525" marR="9525" marT="9525" marB="0">
                    <a:lnL>
                      <a:noFill/>
                    </a:lnL>
                    <a:lnR>
                      <a:noFill/>
                    </a:lnR>
                    <a:lnT>
                      <a:noFill/>
                    </a:lnT>
                    <a:lnB>
                      <a:noFill/>
                    </a:lnB>
                  </a:tcPr>
                </a:tc>
                <a:tc>
                  <a:txBody>
                    <a:bodyPr/>
                    <a:lstStyle/>
                    <a:p>
                      <a:pPr algn="l" fontAlgn="t"/>
                      <a:r>
                        <a:rPr lang="en-US" sz="1100" b="0" i="0" u="none" strike="noStrike">
                          <a:solidFill>
                            <a:srgbClr val="000000"/>
                          </a:solidFill>
                          <a:effectLst/>
                          <a:latin typeface="Arial Narrow"/>
                        </a:rPr>
                        <a:t>“Beware of false prophets, who come to you in sheep's clothing but inwardly are ravenous wolves.</a:t>
                      </a:r>
                    </a:p>
                  </a:txBody>
                  <a:tcPr marL="9525" marR="9525" marT="9525" marB="0">
                    <a:lnL>
                      <a:noFill/>
                    </a:lnL>
                    <a:lnR>
                      <a:noFill/>
                    </a:lnR>
                    <a:lnT>
                      <a:noFill/>
                    </a:lnT>
                    <a:lnB>
                      <a:noFill/>
                    </a:lnB>
                  </a:tcPr>
                </a:tc>
              </a:tr>
              <a:tr h="568851">
                <a:tc>
                  <a:txBody>
                    <a:bodyPr/>
                    <a:lstStyle/>
                    <a:p>
                      <a:pPr algn="l" fontAlgn="t"/>
                      <a:r>
                        <a:rPr lang="en-US" sz="1100" b="0" i="0" u="none" strike="noStrike">
                          <a:solidFill>
                            <a:srgbClr val="000000"/>
                          </a:solidFill>
                          <a:effectLst/>
                          <a:latin typeface="Arial Narrow"/>
                        </a:rPr>
                        <a:t>16</a:t>
                      </a:r>
                    </a:p>
                  </a:txBody>
                  <a:tcPr marL="9525" marR="9525" marT="9525" marB="0">
                    <a:lnL>
                      <a:noFill/>
                    </a:lnL>
                    <a:lnR>
                      <a:noFill/>
                    </a:lnR>
                    <a:lnT>
                      <a:noFill/>
                    </a:lnT>
                    <a:lnB>
                      <a:noFill/>
                    </a:lnB>
                  </a:tcPr>
                </a:tc>
                <a:tc>
                  <a:txBody>
                    <a:bodyPr/>
                    <a:lstStyle/>
                    <a:p>
                      <a:pPr algn="l" fontAlgn="t"/>
                      <a:r>
                        <a:rPr lang="en-US" sz="1100" b="0" i="0" u="none" strike="noStrike">
                          <a:solidFill>
                            <a:srgbClr val="000000"/>
                          </a:solidFill>
                          <a:effectLst/>
                          <a:latin typeface="Arial Narrow"/>
                        </a:rPr>
                        <a:t>You will recognize them by their fruits. Are grapes gathered from thornbushes, or figs from thistles?</a:t>
                      </a:r>
                    </a:p>
                  </a:txBody>
                  <a:tcPr marL="9525" marR="9525" marT="9525" marB="0">
                    <a:lnL>
                      <a:noFill/>
                    </a:lnL>
                    <a:lnR>
                      <a:noFill/>
                    </a:lnR>
                    <a:lnT>
                      <a:noFill/>
                    </a:lnT>
                    <a:lnB>
                      <a:noFill/>
                    </a:lnB>
                  </a:tcPr>
                </a:tc>
              </a:tr>
              <a:tr h="382758">
                <a:tc>
                  <a:txBody>
                    <a:bodyPr/>
                    <a:lstStyle/>
                    <a:p>
                      <a:pPr algn="l" fontAlgn="t"/>
                      <a:r>
                        <a:rPr lang="en-US" sz="1100" b="0" i="0" u="none" strike="noStrike">
                          <a:solidFill>
                            <a:srgbClr val="000000"/>
                          </a:solidFill>
                          <a:effectLst/>
                          <a:latin typeface="Arial Narrow"/>
                        </a:rPr>
                        <a:t>17</a:t>
                      </a:r>
                    </a:p>
                  </a:txBody>
                  <a:tcPr marL="9525" marR="9525" marT="9525" marB="0">
                    <a:lnL>
                      <a:noFill/>
                    </a:lnL>
                    <a:lnR>
                      <a:noFill/>
                    </a:lnR>
                    <a:lnT>
                      <a:noFill/>
                    </a:lnT>
                    <a:lnB>
                      <a:noFill/>
                    </a:lnB>
                  </a:tcPr>
                </a:tc>
                <a:tc>
                  <a:txBody>
                    <a:bodyPr/>
                    <a:lstStyle/>
                    <a:p>
                      <a:pPr algn="l" fontAlgn="t"/>
                      <a:r>
                        <a:rPr lang="en-US" sz="1100" b="0" i="0" u="none" strike="noStrike" dirty="0">
                          <a:solidFill>
                            <a:srgbClr val="000000"/>
                          </a:solidFill>
                          <a:effectLst/>
                          <a:latin typeface="Arial Narrow"/>
                        </a:rPr>
                        <a:t>So, every healthy tree bears good fruit, but the diseased tree bears bad fruit.</a:t>
                      </a:r>
                    </a:p>
                  </a:txBody>
                  <a:tcPr marL="9525" marR="9525" marT="9525" marB="0">
                    <a:lnL>
                      <a:noFill/>
                    </a:lnL>
                    <a:lnR>
                      <a:noFill/>
                    </a:lnR>
                    <a:lnT>
                      <a:noFill/>
                    </a:lnT>
                    <a:lnB>
                      <a:noFill/>
                    </a:lnB>
                  </a:tcPr>
                </a:tc>
              </a:tr>
              <a:tr h="382758">
                <a:tc>
                  <a:txBody>
                    <a:bodyPr/>
                    <a:lstStyle/>
                    <a:p>
                      <a:pPr algn="l" fontAlgn="t"/>
                      <a:r>
                        <a:rPr lang="en-US" sz="1100" b="0" i="0" u="none" strike="noStrike">
                          <a:solidFill>
                            <a:srgbClr val="000000"/>
                          </a:solidFill>
                          <a:effectLst/>
                          <a:latin typeface="Arial Narrow"/>
                        </a:rPr>
                        <a:t>18</a:t>
                      </a:r>
                    </a:p>
                  </a:txBody>
                  <a:tcPr marL="9525" marR="9525" marT="9525" marB="0">
                    <a:lnL>
                      <a:noFill/>
                    </a:lnL>
                    <a:lnR>
                      <a:noFill/>
                    </a:lnR>
                    <a:lnT>
                      <a:noFill/>
                    </a:lnT>
                    <a:lnB>
                      <a:noFill/>
                    </a:lnB>
                  </a:tcPr>
                </a:tc>
                <a:tc>
                  <a:txBody>
                    <a:bodyPr/>
                    <a:lstStyle/>
                    <a:p>
                      <a:pPr algn="l" fontAlgn="t"/>
                      <a:r>
                        <a:rPr lang="en-US" sz="1100" b="0" i="0" u="none" strike="noStrike">
                          <a:solidFill>
                            <a:srgbClr val="000000"/>
                          </a:solidFill>
                          <a:effectLst/>
                          <a:latin typeface="Arial Narrow"/>
                        </a:rPr>
                        <a:t>A healthy tree cannot bear bad fruit, nor can a diseased tree bear good fruit.</a:t>
                      </a:r>
                    </a:p>
                  </a:txBody>
                  <a:tcPr marL="9525" marR="9525" marT="9525" marB="0">
                    <a:lnL>
                      <a:noFill/>
                    </a:lnL>
                    <a:lnR>
                      <a:noFill/>
                    </a:lnR>
                    <a:lnT>
                      <a:noFill/>
                    </a:lnT>
                    <a:lnB>
                      <a:noFill/>
                    </a:lnB>
                  </a:tcPr>
                </a:tc>
              </a:tr>
              <a:tr h="382758">
                <a:tc>
                  <a:txBody>
                    <a:bodyPr/>
                    <a:lstStyle/>
                    <a:p>
                      <a:pPr algn="l" fontAlgn="t"/>
                      <a:r>
                        <a:rPr lang="en-US" sz="1100" b="0" i="0" u="none" strike="noStrike">
                          <a:solidFill>
                            <a:srgbClr val="000000"/>
                          </a:solidFill>
                          <a:effectLst/>
                          <a:latin typeface="Arial Narrow"/>
                        </a:rPr>
                        <a:t>19</a:t>
                      </a:r>
                    </a:p>
                  </a:txBody>
                  <a:tcPr marL="9525" marR="9525" marT="9525" marB="0">
                    <a:lnL>
                      <a:noFill/>
                    </a:lnL>
                    <a:lnR>
                      <a:noFill/>
                    </a:lnR>
                    <a:lnT>
                      <a:noFill/>
                    </a:lnT>
                    <a:lnB>
                      <a:noFill/>
                    </a:lnB>
                  </a:tcPr>
                </a:tc>
                <a:tc>
                  <a:txBody>
                    <a:bodyPr/>
                    <a:lstStyle/>
                    <a:p>
                      <a:pPr algn="l" fontAlgn="t"/>
                      <a:r>
                        <a:rPr lang="en-US" sz="1100" b="0" i="0" u="none" strike="noStrike">
                          <a:solidFill>
                            <a:srgbClr val="000000"/>
                          </a:solidFill>
                          <a:effectLst/>
                          <a:latin typeface="Arial Narrow"/>
                        </a:rPr>
                        <a:t>Every tree that does not bear good fruit is cut down and thrown into the fire.</a:t>
                      </a:r>
                    </a:p>
                  </a:txBody>
                  <a:tcPr marL="9525" marR="9525" marT="9525" marB="0">
                    <a:lnL>
                      <a:noFill/>
                    </a:lnL>
                    <a:lnR>
                      <a:noFill/>
                    </a:lnR>
                    <a:lnT>
                      <a:noFill/>
                    </a:lnT>
                    <a:lnB>
                      <a:noFill/>
                    </a:lnB>
                  </a:tcPr>
                </a:tc>
              </a:tr>
              <a:tr h="232615">
                <a:tc>
                  <a:txBody>
                    <a:bodyPr/>
                    <a:lstStyle/>
                    <a:p>
                      <a:pPr algn="l" fontAlgn="t"/>
                      <a:r>
                        <a:rPr lang="en-US" sz="1100" b="0" i="0" u="none" strike="noStrike">
                          <a:solidFill>
                            <a:srgbClr val="000000"/>
                          </a:solidFill>
                          <a:effectLst/>
                          <a:latin typeface="Arial Narrow"/>
                        </a:rPr>
                        <a:t>20</a:t>
                      </a:r>
                    </a:p>
                  </a:txBody>
                  <a:tcPr marL="9525" marR="9525" marT="9525" marB="0">
                    <a:lnL>
                      <a:noFill/>
                    </a:lnL>
                    <a:lnR>
                      <a:noFill/>
                    </a:lnR>
                    <a:lnT>
                      <a:noFill/>
                    </a:lnT>
                    <a:lnB>
                      <a:noFill/>
                    </a:lnB>
                  </a:tcPr>
                </a:tc>
                <a:tc>
                  <a:txBody>
                    <a:bodyPr/>
                    <a:lstStyle/>
                    <a:p>
                      <a:pPr algn="l" fontAlgn="t"/>
                      <a:r>
                        <a:rPr lang="en-US" sz="1100" b="0" i="0" u="none" strike="noStrike" dirty="0">
                          <a:solidFill>
                            <a:srgbClr val="000000"/>
                          </a:solidFill>
                          <a:effectLst/>
                          <a:latin typeface="Arial Narrow"/>
                        </a:rPr>
                        <a:t>Thus you will recognize them by their fruits.</a:t>
                      </a:r>
                    </a:p>
                  </a:txBody>
                  <a:tcPr marL="9525" marR="9525" marT="9525" marB="0">
                    <a:lnL>
                      <a:noFill/>
                    </a:lnL>
                    <a:lnR>
                      <a:noFill/>
                    </a:lnR>
                    <a:lnT>
                      <a:noFill/>
                    </a:lnT>
                    <a:lnB>
                      <a:noFill/>
                    </a:lnB>
                  </a:tcPr>
                </a:tc>
              </a:tr>
            </a:tbl>
          </a:graphicData>
        </a:graphic>
      </p:graphicFrame>
    </p:spTree>
    <p:extLst>
      <p:ext uri="{BB962C8B-B14F-4D97-AF65-F5344CB8AC3E}">
        <p14:creationId xmlns:p14="http://schemas.microsoft.com/office/powerpoint/2010/main" val="2917337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373380"/>
            <a:ext cx="2819400" cy="4191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Arial Narrow" pitchFamily="34" charset="0"/>
            </a:endParaRPr>
          </a:p>
        </p:txBody>
      </p:sp>
      <p:sp>
        <p:nvSpPr>
          <p:cNvPr id="13" name="Rectangle 12"/>
          <p:cNvSpPr/>
          <p:nvPr/>
        </p:nvSpPr>
        <p:spPr>
          <a:xfrm>
            <a:off x="228600" y="373380"/>
            <a:ext cx="2819400" cy="228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latin typeface="Arial Narrow" pitchFamily="34" charset="0"/>
                <a:cs typeface="Arial" pitchFamily="34" charset="0"/>
              </a:rPr>
              <a:t>Week 17 :: Matthew 7:21-23</a:t>
            </a:r>
            <a:endParaRPr lang="en-US" sz="1100" b="1" dirty="0">
              <a:latin typeface="Arial Narrow" pitchFamily="34" charset="0"/>
              <a:cs typeface="Arial" pitchFamily="34" charset="0"/>
            </a:endParaRPr>
          </a:p>
        </p:txBody>
      </p:sp>
      <p:sp>
        <p:nvSpPr>
          <p:cNvPr id="14" name="Rectangle 13"/>
          <p:cNvSpPr/>
          <p:nvPr/>
        </p:nvSpPr>
        <p:spPr>
          <a:xfrm>
            <a:off x="3581400" y="373380"/>
            <a:ext cx="2819400" cy="228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latin typeface="Arial Narrow" pitchFamily="34" charset="0"/>
                <a:cs typeface="Arial" pitchFamily="34" charset="0"/>
              </a:rPr>
              <a:t>Week 18 :: Matthew 7:24-29</a:t>
            </a:r>
            <a:endParaRPr lang="en-US" sz="1100" b="1" dirty="0">
              <a:latin typeface="Arial Narrow" pitchFamily="34" charset="0"/>
              <a:cs typeface="Arial" pitchFamily="34" charset="0"/>
            </a:endParaRPr>
          </a:p>
        </p:txBody>
      </p:sp>
      <p:sp>
        <p:nvSpPr>
          <p:cNvPr id="20" name="Rectangle 19"/>
          <p:cNvSpPr/>
          <p:nvPr/>
        </p:nvSpPr>
        <p:spPr>
          <a:xfrm>
            <a:off x="3581400" y="381000"/>
            <a:ext cx="2819400" cy="4191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Arial Narrow"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838824937"/>
              </p:ext>
            </p:extLst>
          </p:nvPr>
        </p:nvGraphicFramePr>
        <p:xfrm>
          <a:off x="381000" y="685800"/>
          <a:ext cx="2527300" cy="2590800"/>
        </p:xfrm>
        <a:graphic>
          <a:graphicData uri="http://schemas.openxmlformats.org/drawingml/2006/table">
            <a:tbl>
              <a:tblPr/>
              <a:tblGrid>
                <a:gridCol w="238425"/>
                <a:gridCol w="2288875"/>
              </a:tblGrid>
              <a:tr h="863600">
                <a:tc>
                  <a:txBody>
                    <a:bodyPr/>
                    <a:lstStyle/>
                    <a:p>
                      <a:pPr algn="l" fontAlgn="t"/>
                      <a:r>
                        <a:rPr lang="en-US" sz="1100" b="0" i="0" u="none" strike="noStrike">
                          <a:solidFill>
                            <a:srgbClr val="000000"/>
                          </a:solidFill>
                          <a:effectLst/>
                          <a:latin typeface="Arial Narrow"/>
                        </a:rPr>
                        <a:t>21</a:t>
                      </a:r>
                    </a:p>
                  </a:txBody>
                  <a:tcPr marL="9525" marR="9525" marT="9525" marB="0">
                    <a:lnL>
                      <a:noFill/>
                    </a:lnL>
                    <a:lnR>
                      <a:noFill/>
                    </a:lnR>
                    <a:lnT>
                      <a:noFill/>
                    </a:lnT>
                    <a:lnB>
                      <a:noFill/>
                    </a:lnB>
                  </a:tcPr>
                </a:tc>
                <a:tc>
                  <a:txBody>
                    <a:bodyPr/>
                    <a:lstStyle/>
                    <a:p>
                      <a:pPr algn="l" fontAlgn="t"/>
                      <a:r>
                        <a:rPr lang="en-US" sz="1100" b="0" i="0" u="none" strike="noStrike">
                          <a:solidFill>
                            <a:srgbClr val="000000"/>
                          </a:solidFill>
                          <a:effectLst/>
                          <a:latin typeface="Arial Narrow"/>
                        </a:rPr>
                        <a:t>“Not everyone who says to me, ‘Lord, Lord,’ will enter the kingdom of heaven, but the one who does the will of my Father who is in heaven.</a:t>
                      </a:r>
                    </a:p>
                  </a:txBody>
                  <a:tcPr marL="9525" marR="9525" marT="9525" marB="0">
                    <a:lnL>
                      <a:noFill/>
                    </a:lnL>
                    <a:lnR>
                      <a:noFill/>
                    </a:lnR>
                    <a:lnT>
                      <a:noFill/>
                    </a:lnT>
                    <a:lnB>
                      <a:noFill/>
                    </a:lnB>
                  </a:tcPr>
                </a:tc>
              </a:tr>
              <a:tr h="863600">
                <a:tc>
                  <a:txBody>
                    <a:bodyPr/>
                    <a:lstStyle/>
                    <a:p>
                      <a:pPr algn="l" fontAlgn="t"/>
                      <a:r>
                        <a:rPr lang="en-US" sz="1100" b="0" i="0" u="none" strike="noStrike">
                          <a:solidFill>
                            <a:srgbClr val="000000"/>
                          </a:solidFill>
                          <a:effectLst/>
                          <a:latin typeface="Arial Narrow"/>
                        </a:rPr>
                        <a:t>22</a:t>
                      </a:r>
                    </a:p>
                  </a:txBody>
                  <a:tcPr marL="9525" marR="9525" marT="9525" marB="0">
                    <a:lnL>
                      <a:noFill/>
                    </a:lnL>
                    <a:lnR>
                      <a:noFill/>
                    </a:lnR>
                    <a:lnT>
                      <a:noFill/>
                    </a:lnT>
                    <a:lnB>
                      <a:noFill/>
                    </a:lnB>
                  </a:tcPr>
                </a:tc>
                <a:tc>
                  <a:txBody>
                    <a:bodyPr/>
                    <a:lstStyle/>
                    <a:p>
                      <a:pPr algn="l" fontAlgn="t"/>
                      <a:r>
                        <a:rPr lang="en-US" sz="1100" b="0" i="0" u="none" strike="noStrike">
                          <a:solidFill>
                            <a:srgbClr val="000000"/>
                          </a:solidFill>
                          <a:effectLst/>
                          <a:latin typeface="Arial Narrow"/>
                        </a:rPr>
                        <a:t>On that day many will say to me, ‘Lord, Lord, did we not prophesy in your name, and cast out demons in your name, and do many mighty works in your name?’</a:t>
                      </a:r>
                    </a:p>
                  </a:txBody>
                  <a:tcPr marL="9525" marR="9525" marT="9525" marB="0">
                    <a:lnL>
                      <a:noFill/>
                    </a:lnL>
                    <a:lnR>
                      <a:noFill/>
                    </a:lnR>
                    <a:lnT>
                      <a:noFill/>
                    </a:lnT>
                    <a:lnB>
                      <a:noFill/>
                    </a:lnB>
                  </a:tcPr>
                </a:tc>
              </a:tr>
              <a:tr h="863600">
                <a:tc>
                  <a:txBody>
                    <a:bodyPr/>
                    <a:lstStyle/>
                    <a:p>
                      <a:pPr algn="l" fontAlgn="t"/>
                      <a:r>
                        <a:rPr lang="en-US" sz="1100" b="0" i="0" u="none" strike="noStrike">
                          <a:solidFill>
                            <a:srgbClr val="000000"/>
                          </a:solidFill>
                          <a:effectLst/>
                          <a:latin typeface="Arial Narrow"/>
                        </a:rPr>
                        <a:t>23</a:t>
                      </a:r>
                    </a:p>
                  </a:txBody>
                  <a:tcPr marL="9525" marR="9525" marT="9525" marB="0">
                    <a:lnL>
                      <a:noFill/>
                    </a:lnL>
                    <a:lnR>
                      <a:noFill/>
                    </a:lnR>
                    <a:lnT>
                      <a:noFill/>
                    </a:lnT>
                    <a:lnB>
                      <a:noFill/>
                    </a:lnB>
                  </a:tcPr>
                </a:tc>
                <a:tc>
                  <a:txBody>
                    <a:bodyPr/>
                    <a:lstStyle/>
                    <a:p>
                      <a:pPr algn="l" fontAlgn="t"/>
                      <a:r>
                        <a:rPr lang="en-US" sz="1100" b="0" i="0" u="none" strike="noStrike" dirty="0">
                          <a:solidFill>
                            <a:srgbClr val="000000"/>
                          </a:solidFill>
                          <a:effectLst/>
                          <a:latin typeface="Arial Narrow"/>
                        </a:rPr>
                        <a:t>And then will I declare to them, ‘I never knew you; depart from me, you workers of lawlessness.’</a:t>
                      </a:r>
                    </a:p>
                  </a:txBody>
                  <a:tcPr marL="9525" marR="9525" marT="9525" marB="0">
                    <a:lnL>
                      <a:noFill/>
                    </a:lnL>
                    <a:lnR>
                      <a:noFill/>
                    </a:lnR>
                    <a:lnT>
                      <a:noFill/>
                    </a:lnT>
                    <a:lnB>
                      <a:noFill/>
                    </a:lnB>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751842656"/>
              </p:ext>
            </p:extLst>
          </p:nvPr>
        </p:nvGraphicFramePr>
        <p:xfrm>
          <a:off x="3733800" y="685800"/>
          <a:ext cx="2603500" cy="3733800"/>
        </p:xfrm>
        <a:graphic>
          <a:graphicData uri="http://schemas.openxmlformats.org/drawingml/2006/table">
            <a:tbl>
              <a:tblPr/>
              <a:tblGrid>
                <a:gridCol w="245613"/>
                <a:gridCol w="2357887"/>
              </a:tblGrid>
              <a:tr h="689510">
                <a:tc>
                  <a:txBody>
                    <a:bodyPr/>
                    <a:lstStyle/>
                    <a:p>
                      <a:pPr algn="l" fontAlgn="t"/>
                      <a:r>
                        <a:rPr lang="en-US" sz="1100" b="0" i="0" u="none" strike="noStrike">
                          <a:solidFill>
                            <a:srgbClr val="000000"/>
                          </a:solidFill>
                          <a:effectLst/>
                          <a:latin typeface="Arial Narrow"/>
                        </a:rPr>
                        <a:t>24</a:t>
                      </a:r>
                    </a:p>
                  </a:txBody>
                  <a:tcPr marL="9525" marR="9525" marT="9525" marB="0">
                    <a:lnL>
                      <a:noFill/>
                    </a:lnL>
                    <a:lnR>
                      <a:noFill/>
                    </a:lnR>
                    <a:lnT>
                      <a:noFill/>
                    </a:lnT>
                    <a:lnB>
                      <a:noFill/>
                    </a:lnB>
                  </a:tcPr>
                </a:tc>
                <a:tc>
                  <a:txBody>
                    <a:bodyPr/>
                    <a:lstStyle/>
                    <a:p>
                      <a:pPr algn="l" fontAlgn="t"/>
                      <a:r>
                        <a:rPr lang="en-US" sz="1100" b="0" i="0" u="none" strike="noStrike">
                          <a:solidFill>
                            <a:srgbClr val="000000"/>
                          </a:solidFill>
                          <a:effectLst/>
                          <a:latin typeface="Arial Narrow"/>
                        </a:rPr>
                        <a:t>“Everyone then who hears these words of mine and does them will be like a wise man who built his house on the rock.</a:t>
                      </a:r>
                    </a:p>
                  </a:txBody>
                  <a:tcPr marL="9525" marR="9525" marT="9525" marB="0">
                    <a:lnL>
                      <a:noFill/>
                    </a:lnL>
                    <a:lnR>
                      <a:noFill/>
                    </a:lnR>
                    <a:lnT>
                      <a:noFill/>
                    </a:lnT>
                    <a:lnB>
                      <a:noFill/>
                    </a:lnB>
                  </a:tcPr>
                </a:tc>
              </a:tr>
              <a:tr h="745924">
                <a:tc>
                  <a:txBody>
                    <a:bodyPr/>
                    <a:lstStyle/>
                    <a:p>
                      <a:pPr algn="l" fontAlgn="t"/>
                      <a:r>
                        <a:rPr lang="en-US" sz="1100" b="0" i="0" u="none" strike="noStrike">
                          <a:solidFill>
                            <a:srgbClr val="000000"/>
                          </a:solidFill>
                          <a:effectLst/>
                          <a:latin typeface="Arial Narrow"/>
                        </a:rPr>
                        <a:t>25</a:t>
                      </a:r>
                    </a:p>
                  </a:txBody>
                  <a:tcPr marL="9525" marR="9525" marT="9525" marB="0">
                    <a:lnL>
                      <a:noFill/>
                    </a:lnL>
                    <a:lnR>
                      <a:noFill/>
                    </a:lnR>
                    <a:lnT>
                      <a:noFill/>
                    </a:lnT>
                    <a:lnB>
                      <a:noFill/>
                    </a:lnB>
                  </a:tcPr>
                </a:tc>
                <a:tc>
                  <a:txBody>
                    <a:bodyPr/>
                    <a:lstStyle/>
                    <a:p>
                      <a:pPr algn="l" fontAlgn="t"/>
                      <a:r>
                        <a:rPr lang="en-US" sz="1100" b="0" i="0" u="none" strike="noStrike">
                          <a:solidFill>
                            <a:srgbClr val="000000"/>
                          </a:solidFill>
                          <a:effectLst/>
                          <a:latin typeface="Arial Narrow"/>
                        </a:rPr>
                        <a:t>And the rain fell, and the floods came, and the winds blew and beat on that house, but it did not fall, because it had been founded on the rock.</a:t>
                      </a:r>
                    </a:p>
                  </a:txBody>
                  <a:tcPr marL="9525" marR="9525" marT="9525" marB="0">
                    <a:lnL>
                      <a:noFill/>
                    </a:lnL>
                    <a:lnR>
                      <a:noFill/>
                    </a:lnR>
                    <a:lnT>
                      <a:noFill/>
                    </a:lnT>
                    <a:lnB>
                      <a:noFill/>
                    </a:lnB>
                  </a:tcPr>
                </a:tc>
              </a:tr>
              <a:tr h="689510">
                <a:tc>
                  <a:txBody>
                    <a:bodyPr/>
                    <a:lstStyle/>
                    <a:p>
                      <a:pPr algn="l" fontAlgn="t"/>
                      <a:r>
                        <a:rPr lang="en-US" sz="1100" b="0" i="0" u="none" strike="noStrike">
                          <a:solidFill>
                            <a:srgbClr val="000000"/>
                          </a:solidFill>
                          <a:effectLst/>
                          <a:latin typeface="Arial Narrow"/>
                        </a:rPr>
                        <a:t>26</a:t>
                      </a:r>
                    </a:p>
                  </a:txBody>
                  <a:tcPr marL="9525" marR="9525" marT="9525" marB="0">
                    <a:lnL>
                      <a:noFill/>
                    </a:lnL>
                    <a:lnR>
                      <a:noFill/>
                    </a:lnR>
                    <a:lnT>
                      <a:noFill/>
                    </a:lnT>
                    <a:lnB>
                      <a:noFill/>
                    </a:lnB>
                  </a:tcPr>
                </a:tc>
                <a:tc>
                  <a:txBody>
                    <a:bodyPr/>
                    <a:lstStyle/>
                    <a:p>
                      <a:pPr algn="l" fontAlgn="t"/>
                      <a:r>
                        <a:rPr lang="en-US" sz="1100" b="0" i="0" u="none" strike="noStrike">
                          <a:solidFill>
                            <a:srgbClr val="000000"/>
                          </a:solidFill>
                          <a:effectLst/>
                          <a:latin typeface="Arial Narrow"/>
                        </a:rPr>
                        <a:t>And everyone who hears these words of mine and does not do them will be like a foolish man who built his house on the sand.</a:t>
                      </a:r>
                    </a:p>
                  </a:txBody>
                  <a:tcPr marL="9525" marR="9525" marT="9525" marB="0">
                    <a:lnL>
                      <a:noFill/>
                    </a:lnL>
                    <a:lnR>
                      <a:noFill/>
                    </a:lnR>
                    <a:lnT>
                      <a:noFill/>
                    </a:lnT>
                    <a:lnB>
                      <a:noFill/>
                    </a:lnB>
                  </a:tcPr>
                </a:tc>
              </a:tr>
              <a:tr h="689510">
                <a:tc>
                  <a:txBody>
                    <a:bodyPr/>
                    <a:lstStyle/>
                    <a:p>
                      <a:pPr algn="l" fontAlgn="t"/>
                      <a:r>
                        <a:rPr lang="en-US" sz="1100" b="0" i="0" u="none" strike="noStrike">
                          <a:solidFill>
                            <a:srgbClr val="000000"/>
                          </a:solidFill>
                          <a:effectLst/>
                          <a:latin typeface="Arial Narrow"/>
                        </a:rPr>
                        <a:t>27</a:t>
                      </a:r>
                    </a:p>
                  </a:txBody>
                  <a:tcPr marL="9525" marR="9525" marT="9525" marB="0">
                    <a:lnL>
                      <a:noFill/>
                    </a:lnL>
                    <a:lnR>
                      <a:noFill/>
                    </a:lnR>
                    <a:lnT>
                      <a:noFill/>
                    </a:lnT>
                    <a:lnB>
                      <a:noFill/>
                    </a:lnB>
                  </a:tcPr>
                </a:tc>
                <a:tc>
                  <a:txBody>
                    <a:bodyPr/>
                    <a:lstStyle/>
                    <a:p>
                      <a:pPr algn="l" fontAlgn="t"/>
                      <a:r>
                        <a:rPr lang="en-US" sz="1100" b="0" i="0" u="none" strike="noStrike">
                          <a:solidFill>
                            <a:srgbClr val="000000"/>
                          </a:solidFill>
                          <a:effectLst/>
                          <a:latin typeface="Arial Narrow"/>
                        </a:rPr>
                        <a:t>And the rain fell, and the floods came, and the winds blew and beat against that house, and it fell, and great was the fall of it.”</a:t>
                      </a:r>
                    </a:p>
                  </a:txBody>
                  <a:tcPr marL="9525" marR="9525" marT="9525" marB="0">
                    <a:lnL>
                      <a:noFill/>
                    </a:lnL>
                    <a:lnR>
                      <a:noFill/>
                    </a:lnR>
                    <a:lnT>
                      <a:noFill/>
                    </a:lnT>
                    <a:lnB>
                      <a:noFill/>
                    </a:lnB>
                  </a:tcPr>
                </a:tc>
              </a:tr>
              <a:tr h="459673">
                <a:tc>
                  <a:txBody>
                    <a:bodyPr/>
                    <a:lstStyle/>
                    <a:p>
                      <a:pPr algn="l" fontAlgn="t"/>
                      <a:r>
                        <a:rPr lang="en-US" sz="1100" b="0" i="0" u="none" strike="noStrike">
                          <a:solidFill>
                            <a:srgbClr val="000000"/>
                          </a:solidFill>
                          <a:effectLst/>
                          <a:latin typeface="Arial Narrow"/>
                        </a:rPr>
                        <a:t>28</a:t>
                      </a:r>
                    </a:p>
                  </a:txBody>
                  <a:tcPr marL="9525" marR="9525" marT="9525" marB="0">
                    <a:lnL>
                      <a:noFill/>
                    </a:lnL>
                    <a:lnR>
                      <a:noFill/>
                    </a:lnR>
                    <a:lnT>
                      <a:noFill/>
                    </a:lnT>
                    <a:lnB>
                      <a:noFill/>
                    </a:lnB>
                  </a:tcPr>
                </a:tc>
                <a:tc>
                  <a:txBody>
                    <a:bodyPr/>
                    <a:lstStyle/>
                    <a:p>
                      <a:pPr algn="l" fontAlgn="t"/>
                      <a:r>
                        <a:rPr lang="en-US" sz="1100" b="0" i="0" u="none" strike="noStrike">
                          <a:solidFill>
                            <a:srgbClr val="000000"/>
                          </a:solidFill>
                          <a:effectLst/>
                          <a:latin typeface="Arial Narrow"/>
                        </a:rPr>
                        <a:t>And when Jesus finished these sayings, the crowds were astonished at his teaching,</a:t>
                      </a:r>
                    </a:p>
                  </a:txBody>
                  <a:tcPr marL="9525" marR="9525" marT="9525" marB="0">
                    <a:lnL>
                      <a:noFill/>
                    </a:lnL>
                    <a:lnR>
                      <a:noFill/>
                    </a:lnR>
                    <a:lnT>
                      <a:noFill/>
                    </a:lnT>
                    <a:lnB>
                      <a:noFill/>
                    </a:lnB>
                  </a:tcPr>
                </a:tc>
              </a:tr>
              <a:tr h="459673">
                <a:tc>
                  <a:txBody>
                    <a:bodyPr/>
                    <a:lstStyle/>
                    <a:p>
                      <a:pPr algn="l" fontAlgn="t"/>
                      <a:r>
                        <a:rPr lang="en-US" sz="1100" b="0" i="0" u="none" strike="noStrike">
                          <a:solidFill>
                            <a:srgbClr val="000000"/>
                          </a:solidFill>
                          <a:effectLst/>
                          <a:latin typeface="Arial Narrow"/>
                        </a:rPr>
                        <a:t>29</a:t>
                      </a:r>
                    </a:p>
                  </a:txBody>
                  <a:tcPr marL="9525" marR="9525" marT="9525" marB="0">
                    <a:lnL>
                      <a:noFill/>
                    </a:lnL>
                    <a:lnR>
                      <a:noFill/>
                    </a:lnR>
                    <a:lnT>
                      <a:noFill/>
                    </a:lnT>
                    <a:lnB>
                      <a:noFill/>
                    </a:lnB>
                  </a:tcPr>
                </a:tc>
                <a:tc>
                  <a:txBody>
                    <a:bodyPr/>
                    <a:lstStyle/>
                    <a:p>
                      <a:pPr algn="l" fontAlgn="t"/>
                      <a:r>
                        <a:rPr lang="en-US" sz="1100" b="0" i="0" u="none" strike="noStrike" dirty="0">
                          <a:solidFill>
                            <a:srgbClr val="000000"/>
                          </a:solidFill>
                          <a:effectLst/>
                          <a:latin typeface="Arial Narrow"/>
                        </a:rPr>
                        <a:t>for he was teaching them as one who had authority, and not as their scribes.</a:t>
                      </a:r>
                    </a:p>
                  </a:txBody>
                  <a:tcPr marL="9525" marR="9525" marT="9525" marB="0">
                    <a:lnL>
                      <a:noFill/>
                    </a:lnL>
                    <a:lnR>
                      <a:noFill/>
                    </a:lnR>
                    <a:lnT>
                      <a:noFill/>
                    </a:lnT>
                    <a:lnB>
                      <a:noFill/>
                    </a:lnB>
                  </a:tcPr>
                </a:tc>
              </a:tr>
            </a:tbl>
          </a:graphicData>
        </a:graphic>
      </p:graphicFrame>
    </p:spTree>
    <p:extLst>
      <p:ext uri="{BB962C8B-B14F-4D97-AF65-F5344CB8AC3E}">
        <p14:creationId xmlns:p14="http://schemas.microsoft.com/office/powerpoint/2010/main" val="2702818744"/>
      </p:ext>
    </p:extLst>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90</TotalTime>
  <Words>3591</Words>
  <Application>Microsoft Office PowerPoint</Application>
  <PresentationFormat>Letter Paper (8.5x11 in)</PresentationFormat>
  <Paragraphs>283</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Blank</vt:lpstr>
      <vt:lpstr>PowerPoint Presentation</vt:lpstr>
      <vt:lpstr>PowerPoint Presentation</vt:lpstr>
      <vt:lpstr>PowerPoint Presentation</vt:lpstr>
      <vt:lpstr>PowerPoint Presentation</vt:lpstr>
      <vt:lpstr>PowerPoint Presentation</vt:lpstr>
      <vt:lpstr>PowerPoint Presentation</vt:lpstr>
    </vt:vector>
  </TitlesOfParts>
  <Company>The MITRE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Heinrich DuBose-Schmitt</dc:creator>
  <cp:lastModifiedBy>Heinrich DuBose-Schmitt</cp:lastModifiedBy>
  <cp:revision>41</cp:revision>
  <cp:lastPrinted>2011-05-16T17:47:17Z</cp:lastPrinted>
  <dcterms:created xsi:type="dcterms:W3CDTF">2011-05-16T17:37:32Z</dcterms:created>
  <dcterms:modified xsi:type="dcterms:W3CDTF">2011-05-17T03:32:31Z</dcterms:modified>
</cp:coreProperties>
</file>