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2988"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12/22/2011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12/22/2011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12/22/2011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12/22/2011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478F7-21FD-43E9-895E-EC7110DA2404}" type="datetimeFigureOut">
              <a:rPr lang="en-US" smtClean="0"/>
              <a:t>12/22/2011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478F7-21FD-43E9-895E-EC7110DA2404}" type="datetimeFigureOut">
              <a:rPr lang="en-US" smtClean="0"/>
              <a:t>12/22/2011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478F7-21FD-43E9-895E-EC7110DA2404}" type="datetimeFigureOut">
              <a:rPr lang="en-US" smtClean="0"/>
              <a:t>12/22/2011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478F7-21FD-43E9-895E-EC7110DA2404}" type="datetimeFigureOut">
              <a:rPr lang="en-US" smtClean="0"/>
              <a:t>12/22/2011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478F7-21FD-43E9-895E-EC7110DA2404}" type="datetimeFigureOut">
              <a:rPr lang="en-US" smtClean="0"/>
              <a:t>12/22/2011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t>12/22/2011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t>12/22/2011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5478F7-21FD-43E9-895E-EC7110DA2404}" type="datetimeFigureOut">
              <a:rPr lang="en-US" smtClean="0"/>
              <a:t>12/22/2011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95008BC-DA31-4D19-837B-EFA4386B05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Scriptural Charge and Exhortation</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Knowing, Loving, Serving Christ … Together</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Arial Narrow" pitchFamily="34" charset="0"/>
                <a:cs typeface="Arial" pitchFamily="34" charset="0"/>
              </a:rPr>
              <a:t>Why Memorize Scripture? By John Piper</a:t>
            </a: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 name="TextBox 1"/>
          <p:cNvSpPr txBox="1"/>
          <p:nvPr/>
        </p:nvSpPr>
        <p:spPr>
          <a:xfrm>
            <a:off x="381000" y="685800"/>
            <a:ext cx="2438400" cy="3554819"/>
          </a:xfrm>
          <a:prstGeom prst="rect">
            <a:avLst/>
          </a:prstGeom>
          <a:noFill/>
        </p:spPr>
        <p:txBody>
          <a:bodyPr wrap="square" rtlCol="0">
            <a:spAutoFit/>
          </a:bodyPr>
          <a:lstStyle/>
          <a:p>
            <a:r>
              <a:rPr lang="en-US" sz="900" dirty="0">
                <a:latin typeface="Arial Narrow" pitchFamily="34" charset="0"/>
              </a:rPr>
              <a:t>“I am the true vine, and my Father is the vinedresser. Every branch in me that does not bear fruit he takes away, and every branch that does bear fruit he prunes, that it may bear more fruit. Already you are clean because of the word that I have spoken to you. Abide in me, and I in you. As the branch cannot bear fruit by itself, unless it abides in the vine, neither can you, unless you abide in me. I am the vine; you are the branches. Whoever abides in me and I in him, he it is that bears much fruit, for apart from me you can do nothing. If anyone does not abide in me he is thrown away like a branch and withers; and the branches are gathered, thrown into the fire, and burned. If you abide in me, and my words abide in you, ask whatever you wish, and it will be done for you. By this my Father is glorified, that you bear much fruit and so prove to be my disciples. As the Father has loved me, so have I loved you. Abide in my love. If you keep my commandments, you will abide in my love, just as I have kept my Father's commandments and abide in his love. These things I have spoken to you, that my joy may be in you, and that your joy may be full</a:t>
            </a:r>
            <a:r>
              <a:rPr lang="en-US" sz="900" dirty="0" smtClean="0">
                <a:latin typeface="Arial Narrow" pitchFamily="34" charset="0"/>
              </a:rPr>
              <a:t>.”</a:t>
            </a:r>
          </a:p>
          <a:p>
            <a:endParaRPr lang="en-US" sz="900" dirty="0" smtClean="0">
              <a:latin typeface="Arial Narrow" pitchFamily="34" charset="0"/>
            </a:endParaRPr>
          </a:p>
          <a:p>
            <a:r>
              <a:rPr lang="en-US" sz="900" dirty="0" smtClean="0">
                <a:latin typeface="Arial Narrow" pitchFamily="34" charset="0"/>
              </a:rPr>
              <a:t>– Jesus</a:t>
            </a:r>
            <a:endParaRPr lang="en-US" sz="900" dirty="0">
              <a:latin typeface="Arial Narrow" pitchFamily="34" charset="0"/>
            </a:endParaRPr>
          </a:p>
        </p:txBody>
      </p:sp>
      <p:sp>
        <p:nvSpPr>
          <p:cNvPr id="5" name="TextBox 4"/>
          <p:cNvSpPr txBox="1"/>
          <p:nvPr/>
        </p:nvSpPr>
        <p:spPr>
          <a:xfrm>
            <a:off x="3733800" y="685800"/>
            <a:ext cx="2514600" cy="1061829"/>
          </a:xfrm>
          <a:prstGeom prst="rect">
            <a:avLst/>
          </a:prstGeom>
          <a:noFill/>
        </p:spPr>
        <p:txBody>
          <a:bodyPr wrap="square" rtlCol="0">
            <a:spAutoFit/>
          </a:bodyPr>
          <a:lstStyle/>
          <a:p>
            <a:r>
              <a:rPr lang="en-US" sz="1050" dirty="0">
                <a:latin typeface="Arial Narrow" pitchFamily="34" charset="0"/>
              </a:rPr>
              <a:t>Week 1 :: </a:t>
            </a:r>
            <a:r>
              <a:rPr lang="en-US" sz="1050" dirty="0" smtClean="0">
                <a:latin typeface="Arial Narrow" pitchFamily="34" charset="0"/>
              </a:rPr>
              <a:t>Philemon 1:1-7</a:t>
            </a:r>
            <a:endParaRPr lang="en-US" sz="1050" dirty="0">
              <a:latin typeface="Arial Narrow" pitchFamily="34" charset="0"/>
            </a:endParaRPr>
          </a:p>
          <a:p>
            <a:r>
              <a:rPr lang="en-US" sz="1050" dirty="0">
                <a:latin typeface="Arial Narrow" pitchFamily="34" charset="0"/>
              </a:rPr>
              <a:t>Week 2 </a:t>
            </a:r>
            <a:r>
              <a:rPr lang="en-US" sz="1050" dirty="0" smtClean="0">
                <a:latin typeface="Arial Narrow" pitchFamily="34" charset="0"/>
              </a:rPr>
              <a:t>:: </a:t>
            </a:r>
            <a:r>
              <a:rPr lang="en-US" sz="1050" dirty="0">
                <a:latin typeface="Arial Narrow" pitchFamily="34" charset="0"/>
              </a:rPr>
              <a:t>Philemon </a:t>
            </a:r>
            <a:r>
              <a:rPr lang="en-US" sz="1050" dirty="0" smtClean="0">
                <a:latin typeface="Arial Narrow" pitchFamily="34" charset="0"/>
              </a:rPr>
              <a:t>1:8-14</a:t>
            </a:r>
          </a:p>
          <a:p>
            <a:r>
              <a:rPr lang="en-US" sz="1050" dirty="0" smtClean="0">
                <a:latin typeface="Arial Narrow" pitchFamily="34" charset="0"/>
              </a:rPr>
              <a:t>Week </a:t>
            </a:r>
            <a:r>
              <a:rPr lang="en-US" sz="1050" dirty="0">
                <a:latin typeface="Arial Narrow" pitchFamily="34" charset="0"/>
              </a:rPr>
              <a:t>3 :: </a:t>
            </a:r>
            <a:r>
              <a:rPr lang="en-US" sz="1050" dirty="0">
                <a:latin typeface="Arial Narrow" pitchFamily="34" charset="0"/>
              </a:rPr>
              <a:t>Philemon </a:t>
            </a:r>
            <a:r>
              <a:rPr lang="en-US" sz="1050" dirty="0" smtClean="0">
                <a:latin typeface="Arial Narrow" pitchFamily="34" charset="0"/>
              </a:rPr>
              <a:t>1:15-21</a:t>
            </a:r>
          </a:p>
          <a:p>
            <a:r>
              <a:rPr lang="en-US" sz="1050" dirty="0" smtClean="0">
                <a:latin typeface="Arial Narrow" pitchFamily="34" charset="0"/>
              </a:rPr>
              <a:t>Week </a:t>
            </a:r>
            <a:r>
              <a:rPr lang="en-US" sz="1050" dirty="0">
                <a:latin typeface="Arial Narrow" pitchFamily="34" charset="0"/>
              </a:rPr>
              <a:t>4 :: </a:t>
            </a:r>
            <a:r>
              <a:rPr lang="en-US" sz="1050" dirty="0">
                <a:latin typeface="Arial Narrow" pitchFamily="34" charset="0"/>
              </a:rPr>
              <a:t>Philemon </a:t>
            </a:r>
            <a:r>
              <a:rPr lang="en-US" sz="1050" dirty="0" smtClean="0">
                <a:latin typeface="Arial Narrow" pitchFamily="34" charset="0"/>
              </a:rPr>
              <a:t>1:22-25</a:t>
            </a:r>
          </a:p>
          <a:p>
            <a:endParaRPr lang="en-US" sz="1050" dirty="0" smtClean="0">
              <a:latin typeface="Arial Narrow" pitchFamily="34" charset="0"/>
            </a:endParaRPr>
          </a:p>
          <a:p>
            <a:pPr algn="r"/>
            <a:r>
              <a:rPr lang="en-US" sz="1050" b="1" dirty="0" smtClean="0">
                <a:latin typeface="Arial Narrow" pitchFamily="34" charset="0"/>
              </a:rPr>
              <a:t>REVIEW </a:t>
            </a:r>
            <a:r>
              <a:rPr lang="en-US" sz="1050" dirty="0" smtClean="0">
                <a:latin typeface="Arial Narrow" pitchFamily="34" charset="0"/>
              </a:rPr>
              <a:t>Philemon</a:t>
            </a:r>
            <a:endParaRPr lang="en-US" sz="1050" dirty="0">
              <a:latin typeface="Arial Narrow" pitchFamily="34" charset="0"/>
            </a:endParaRPr>
          </a:p>
        </p:txBody>
      </p:sp>
      <p:sp>
        <p:nvSpPr>
          <p:cNvPr id="6" name="TextBox 5"/>
          <p:cNvSpPr txBox="1"/>
          <p:nvPr/>
        </p:nvSpPr>
        <p:spPr>
          <a:xfrm>
            <a:off x="342900" y="4823460"/>
            <a:ext cx="2590800" cy="3970318"/>
          </a:xfrm>
          <a:prstGeom prst="rect">
            <a:avLst/>
          </a:prstGeom>
          <a:noFill/>
        </p:spPr>
        <p:txBody>
          <a:bodyPr wrap="square" rtlCol="0">
            <a:spAutoFit/>
          </a:bodyPr>
          <a:lstStyle/>
          <a:p>
            <a:r>
              <a:rPr lang="en-US" sz="900" dirty="0" smtClean="0">
                <a:latin typeface="Arial Narrow" pitchFamily="34" charset="0"/>
              </a:rPr>
              <a:t>CONFORMITY TO CHRIST - </a:t>
            </a:r>
            <a:r>
              <a:rPr lang="en-US" sz="900" dirty="0">
                <a:latin typeface="Arial Narrow" pitchFamily="34" charset="0"/>
              </a:rPr>
              <a:t>Bible </a:t>
            </a:r>
            <a:r>
              <a:rPr lang="en-US" sz="900" dirty="0" smtClean="0">
                <a:latin typeface="Arial Narrow" pitchFamily="34" charset="0"/>
              </a:rPr>
              <a:t>memorization has </a:t>
            </a:r>
            <a:r>
              <a:rPr lang="en-US" sz="900" dirty="0">
                <a:latin typeface="Arial Narrow" pitchFamily="34" charset="0"/>
              </a:rPr>
              <a:t>the effect of making our gaze on Jesus </a:t>
            </a:r>
            <a:r>
              <a:rPr lang="en-US" sz="900" dirty="0" smtClean="0">
                <a:latin typeface="Arial Narrow" pitchFamily="34" charset="0"/>
              </a:rPr>
              <a:t>steadier and </a:t>
            </a:r>
            <a:r>
              <a:rPr lang="en-US" sz="900" dirty="0">
                <a:latin typeface="Arial Narrow" pitchFamily="34" charset="0"/>
              </a:rPr>
              <a:t>clearer</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DAILY TRIUMPH OVER SIN - </a:t>
            </a:r>
            <a:r>
              <a:rPr lang="en-US" sz="900" dirty="0">
                <a:latin typeface="Arial Narrow" pitchFamily="34" charset="0"/>
              </a:rPr>
              <a:t>As sin lures the </a:t>
            </a:r>
            <a:r>
              <a:rPr lang="en-US" sz="900" dirty="0" smtClean="0">
                <a:latin typeface="Arial Narrow" pitchFamily="34" charset="0"/>
              </a:rPr>
              <a:t>body into </a:t>
            </a:r>
            <a:r>
              <a:rPr lang="en-US" sz="900" dirty="0">
                <a:latin typeface="Arial Narrow" pitchFamily="34" charset="0"/>
              </a:rPr>
              <a:t>sinful action, we call to mind a </a:t>
            </a:r>
            <a:r>
              <a:rPr lang="en-US" sz="900" dirty="0" smtClean="0">
                <a:latin typeface="Arial Narrow" pitchFamily="34" charset="0"/>
              </a:rPr>
              <a:t>Christ-revealing word </a:t>
            </a:r>
            <a:r>
              <a:rPr lang="en-US" sz="900" dirty="0">
                <a:latin typeface="Arial Narrow" pitchFamily="34" charset="0"/>
              </a:rPr>
              <a:t>of Scripture and slay the temptation </a:t>
            </a:r>
            <a:r>
              <a:rPr lang="en-US" sz="900" dirty="0" smtClean="0">
                <a:latin typeface="Arial Narrow" pitchFamily="34" charset="0"/>
              </a:rPr>
              <a:t>with the </a:t>
            </a:r>
            <a:r>
              <a:rPr lang="en-US" sz="900" dirty="0">
                <a:latin typeface="Arial Narrow" pitchFamily="34" charset="0"/>
              </a:rPr>
              <a:t>superior worth and beauty of Christ over </a:t>
            </a:r>
            <a:r>
              <a:rPr lang="en-US" sz="900" dirty="0" smtClean="0">
                <a:latin typeface="Arial Narrow" pitchFamily="34" charset="0"/>
              </a:rPr>
              <a:t>what sin </a:t>
            </a:r>
            <a:r>
              <a:rPr lang="en-US" sz="900" dirty="0">
                <a:latin typeface="Arial Narrow" pitchFamily="34" charset="0"/>
              </a:rPr>
              <a:t>offers</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DAILY TRIUMPH OVER SATAN - </a:t>
            </a:r>
            <a:r>
              <a:rPr lang="en-US" sz="900" dirty="0">
                <a:latin typeface="Arial Narrow" pitchFamily="34" charset="0"/>
              </a:rPr>
              <a:t>When Jesus </a:t>
            </a:r>
            <a:r>
              <a:rPr lang="en-US" sz="900" dirty="0" smtClean="0">
                <a:latin typeface="Arial Narrow" pitchFamily="34" charset="0"/>
              </a:rPr>
              <a:t>was tempted </a:t>
            </a:r>
            <a:r>
              <a:rPr lang="en-US" sz="900" dirty="0">
                <a:latin typeface="Arial Narrow" pitchFamily="34" charset="0"/>
              </a:rPr>
              <a:t>by Satan in the wilderness he </a:t>
            </a:r>
            <a:r>
              <a:rPr lang="en-US" sz="900" dirty="0" smtClean="0">
                <a:latin typeface="Arial Narrow" pitchFamily="34" charset="0"/>
              </a:rPr>
              <a:t>recited Scripture </a:t>
            </a:r>
            <a:r>
              <a:rPr lang="en-US" sz="900" dirty="0">
                <a:latin typeface="Arial Narrow" pitchFamily="34" charset="0"/>
              </a:rPr>
              <a:t>from memory and put Satan to flight</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COMFORT AND COUNSEL FOR PEOPLE YOU LOVE - </a:t>
            </a:r>
            <a:r>
              <a:rPr lang="en-US" sz="900" dirty="0">
                <a:latin typeface="Arial Narrow" pitchFamily="34" charset="0"/>
              </a:rPr>
              <a:t>When the heart full of God’s love can draw on </a:t>
            </a:r>
            <a:r>
              <a:rPr lang="en-US" sz="900" dirty="0" smtClean="0">
                <a:latin typeface="Arial Narrow" pitchFamily="34" charset="0"/>
              </a:rPr>
              <a:t>the mind </a:t>
            </a:r>
            <a:r>
              <a:rPr lang="en-US" sz="900" dirty="0">
                <a:latin typeface="Arial Narrow" pitchFamily="34" charset="0"/>
              </a:rPr>
              <a:t>full of God’s word, timely blessings flow </a:t>
            </a:r>
            <a:r>
              <a:rPr lang="en-US" sz="900" dirty="0" smtClean="0">
                <a:latin typeface="Arial Narrow" pitchFamily="34" charset="0"/>
              </a:rPr>
              <a:t>from the </a:t>
            </a:r>
            <a:r>
              <a:rPr lang="en-US" sz="900" dirty="0">
                <a:latin typeface="Arial Narrow" pitchFamily="34" charset="0"/>
              </a:rPr>
              <a:t>mouth</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COMMUNICATING THE GOSPEL TO UNBELIEVERS - </a:t>
            </a:r>
            <a:r>
              <a:rPr lang="en-US" sz="900" dirty="0">
                <a:latin typeface="Arial Narrow" pitchFamily="34" charset="0"/>
              </a:rPr>
              <a:t>Actual verses of the Bible have their </a:t>
            </a:r>
            <a:r>
              <a:rPr lang="en-US" sz="900" dirty="0" smtClean="0">
                <a:latin typeface="Arial Narrow" pitchFamily="34" charset="0"/>
              </a:rPr>
              <a:t>own penetrating </a:t>
            </a:r>
            <a:r>
              <a:rPr lang="en-US" sz="900" dirty="0">
                <a:latin typeface="Arial Narrow" pitchFamily="34" charset="0"/>
              </a:rPr>
              <a:t>power. And when they come from </a:t>
            </a:r>
            <a:r>
              <a:rPr lang="en-US" sz="900" dirty="0" smtClean="0">
                <a:latin typeface="Arial Narrow" pitchFamily="34" charset="0"/>
              </a:rPr>
              <a:t>our heart</a:t>
            </a:r>
            <a:r>
              <a:rPr lang="en-US" sz="900" dirty="0">
                <a:latin typeface="Arial Narrow" pitchFamily="34" charset="0"/>
              </a:rPr>
              <a:t>, as well as from the Book, the witness is </a:t>
            </a:r>
            <a:r>
              <a:rPr lang="en-US" sz="900" dirty="0" smtClean="0">
                <a:latin typeface="Arial Narrow" pitchFamily="34" charset="0"/>
              </a:rPr>
              <a:t>given that </a:t>
            </a:r>
            <a:r>
              <a:rPr lang="en-US" sz="900" dirty="0">
                <a:latin typeface="Arial Narrow" pitchFamily="34" charset="0"/>
              </a:rPr>
              <a:t>they are precious enough to learn</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COMMUNION WITH GOD IN THE ENJOYMENT OF HIS PERSON AND WAYS - </a:t>
            </a:r>
            <a:r>
              <a:rPr lang="en-US" sz="900" dirty="0">
                <a:latin typeface="Arial Narrow" pitchFamily="34" charset="0"/>
              </a:rPr>
              <a:t>The way we </a:t>
            </a:r>
            <a:r>
              <a:rPr lang="en-US" sz="900" dirty="0" smtClean="0">
                <a:latin typeface="Arial Narrow" pitchFamily="34" charset="0"/>
              </a:rPr>
              <a:t>commune with </a:t>
            </a:r>
            <a:r>
              <a:rPr lang="en-US" sz="900" dirty="0">
                <a:latin typeface="Arial Narrow" pitchFamily="34" charset="0"/>
              </a:rPr>
              <a:t>(that is, fellowship with) God is by </a:t>
            </a:r>
            <a:r>
              <a:rPr lang="en-US" sz="900" dirty="0" smtClean="0">
                <a:latin typeface="Arial Narrow" pitchFamily="34" charset="0"/>
              </a:rPr>
              <a:t>meditating on </a:t>
            </a:r>
            <a:r>
              <a:rPr lang="en-US" sz="900" dirty="0">
                <a:latin typeface="Arial Narrow" pitchFamily="34" charset="0"/>
              </a:rPr>
              <a:t>his attributes and expressing to him our </a:t>
            </a:r>
            <a:r>
              <a:rPr lang="en-US" sz="900" dirty="0" smtClean="0">
                <a:latin typeface="Arial Narrow" pitchFamily="34" charset="0"/>
              </a:rPr>
              <a:t>thanks and </a:t>
            </a:r>
            <a:r>
              <a:rPr lang="en-US" sz="900" dirty="0">
                <a:latin typeface="Arial Narrow" pitchFamily="34" charset="0"/>
              </a:rPr>
              <a:t>admiration and love, and seeking his help to </a:t>
            </a:r>
            <a:r>
              <a:rPr lang="en-US" sz="900" dirty="0" smtClean="0">
                <a:latin typeface="Arial Narrow" pitchFamily="34" charset="0"/>
              </a:rPr>
              <a:t>live a </a:t>
            </a:r>
            <a:r>
              <a:rPr lang="en-US" sz="900" dirty="0">
                <a:latin typeface="Arial Narrow" pitchFamily="34" charset="0"/>
              </a:rPr>
              <a:t>life that reflects the value of these attributes.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 :: </a:t>
            </a:r>
            <a:r>
              <a:rPr lang="en-US" sz="1100" b="1" dirty="0">
                <a:latin typeface="Arial Narrow" pitchFamily="34" charset="0"/>
                <a:cs typeface="Arial" pitchFamily="34" charset="0"/>
              </a:rPr>
              <a:t>Philemon </a:t>
            </a:r>
            <a:r>
              <a:rPr lang="en-US" sz="1100" b="1" dirty="0" smtClean="0">
                <a:latin typeface="Arial Narrow" pitchFamily="34" charset="0"/>
                <a:cs typeface="Arial" pitchFamily="34" charset="0"/>
              </a:rPr>
              <a:t>1:1-7</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2 :: </a:t>
            </a:r>
            <a:r>
              <a:rPr lang="en-US" sz="1100" b="1" dirty="0">
                <a:latin typeface="Arial Narrow" pitchFamily="34" charset="0"/>
                <a:cs typeface="Arial" pitchFamily="34" charset="0"/>
              </a:rPr>
              <a:t>Philemon </a:t>
            </a:r>
            <a:r>
              <a:rPr lang="en-US" sz="1100" b="1" dirty="0" smtClean="0">
                <a:latin typeface="Arial Narrow" pitchFamily="34" charset="0"/>
                <a:cs typeface="Arial" pitchFamily="34" charset="0"/>
              </a:rPr>
              <a:t>1:8-14</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3 :: </a:t>
            </a:r>
            <a:r>
              <a:rPr lang="en-US" sz="1100" b="1" dirty="0">
                <a:latin typeface="Arial Narrow" pitchFamily="34" charset="0"/>
                <a:cs typeface="Arial" pitchFamily="34" charset="0"/>
              </a:rPr>
              <a:t>Philemon </a:t>
            </a:r>
            <a:r>
              <a:rPr lang="en-US" sz="1100" b="1" dirty="0" smtClean="0">
                <a:latin typeface="Arial Narrow" pitchFamily="34" charset="0"/>
                <a:cs typeface="Arial" pitchFamily="34" charset="0"/>
              </a:rPr>
              <a:t>1:15-21</a:t>
            </a:r>
            <a:endParaRPr lang="en-US" sz="1100" b="1" dirty="0">
              <a:latin typeface="Arial Narrow" pitchFamily="34" charset="0"/>
              <a:cs typeface="Arial" pitchFamily="34" charset="0"/>
            </a:endParaRPr>
          </a:p>
        </p:txBody>
      </p:sp>
      <p:sp>
        <p:nvSpPr>
          <p:cNvPr id="16" name="Rectangle 15"/>
          <p:cNvSpPr/>
          <p:nvPr/>
        </p:nvSpPr>
        <p:spPr>
          <a:xfrm>
            <a:off x="35814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4 :: </a:t>
            </a:r>
            <a:r>
              <a:rPr lang="en-US" sz="1100" b="1" dirty="0">
                <a:latin typeface="Arial Narrow" pitchFamily="34" charset="0"/>
                <a:cs typeface="Arial" pitchFamily="34" charset="0"/>
              </a:rPr>
              <a:t>Philemon </a:t>
            </a:r>
            <a:r>
              <a:rPr lang="en-US" sz="1100" b="1" dirty="0" smtClean="0">
                <a:latin typeface="Arial Narrow" pitchFamily="34" charset="0"/>
                <a:cs typeface="Arial" pitchFamily="34" charset="0"/>
              </a:rPr>
              <a:t>1:22-25</a:t>
            </a:r>
            <a:endParaRPr lang="en-US" sz="1100" b="1" dirty="0">
              <a:latin typeface="Arial Narrow"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67276139"/>
              </p:ext>
            </p:extLst>
          </p:nvPr>
        </p:nvGraphicFramePr>
        <p:xfrm>
          <a:off x="273050" y="651333"/>
          <a:ext cx="2735581" cy="3844467"/>
        </p:xfrm>
        <a:graphic>
          <a:graphicData uri="http://schemas.openxmlformats.org/drawingml/2006/table">
            <a:tbl>
              <a:tblPr/>
              <a:tblGrid>
                <a:gridCol w="245500"/>
                <a:gridCol w="2490081"/>
              </a:tblGrid>
              <a:tr h="605836">
                <a:tc>
                  <a:txBody>
                    <a:bodyPr/>
                    <a:lstStyle/>
                    <a:p>
                      <a:pPr algn="ctr" fontAlgn="ctr"/>
                      <a:r>
                        <a:rPr lang="en-US" sz="1100" b="0" i="0" u="none" strike="noStrike" dirty="0">
                          <a:solidFill>
                            <a:srgbClr val="000000"/>
                          </a:solidFill>
                          <a:effectLst/>
                          <a:latin typeface="Arial Narrow"/>
                        </a:rPr>
                        <a:t>1</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Paul, a prisoner for Christ Jesus, and Timothy our brother, To Philemon our beloved fellow worker</a:t>
                      </a:r>
                    </a:p>
                  </a:txBody>
                  <a:tcPr marL="9525" marR="9525" marT="9525" marB="0">
                    <a:lnL>
                      <a:noFill/>
                    </a:lnL>
                    <a:lnR>
                      <a:noFill/>
                    </a:lnR>
                    <a:lnT>
                      <a:noFill/>
                    </a:lnT>
                    <a:lnB>
                      <a:noFill/>
                    </a:lnB>
                  </a:tcPr>
                </a:tc>
              </a:tr>
              <a:tr h="407644">
                <a:tc>
                  <a:txBody>
                    <a:bodyPr/>
                    <a:lstStyle/>
                    <a:p>
                      <a:pPr algn="ctr" fontAlgn="ctr"/>
                      <a:r>
                        <a:rPr lang="en-US" sz="1100" b="0" i="0" u="none" strike="noStrike">
                          <a:solidFill>
                            <a:srgbClr val="000000"/>
                          </a:solidFill>
                          <a:effectLst/>
                          <a:latin typeface="Arial Narrow"/>
                        </a:rPr>
                        <a:t>2</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and Apphia our sister and Archippus our fellow soldier, and the church in your house:</a:t>
                      </a:r>
                    </a:p>
                  </a:txBody>
                  <a:tcPr marL="9525" marR="9525" marT="9525" marB="0">
                    <a:lnL>
                      <a:noFill/>
                    </a:lnL>
                    <a:lnR>
                      <a:noFill/>
                    </a:lnR>
                    <a:lnT>
                      <a:noFill/>
                    </a:lnT>
                    <a:lnB>
                      <a:noFill/>
                    </a:lnB>
                  </a:tcPr>
                </a:tc>
              </a:tr>
              <a:tr h="407644">
                <a:tc>
                  <a:txBody>
                    <a:bodyPr/>
                    <a:lstStyle/>
                    <a:p>
                      <a:pPr algn="ctr" fontAlgn="ctr"/>
                      <a:r>
                        <a:rPr lang="en-US" sz="1100" b="0" i="0" u="none" strike="noStrike">
                          <a:solidFill>
                            <a:srgbClr val="000000"/>
                          </a:solidFill>
                          <a:effectLst/>
                          <a:latin typeface="Arial Narrow"/>
                        </a:rPr>
                        <a:t>3</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Grace to you and peace from God our Father and the Lord Jesus Christ.</a:t>
                      </a:r>
                    </a:p>
                  </a:txBody>
                  <a:tcPr marL="9525" marR="9525" marT="9525" marB="0">
                    <a:lnL>
                      <a:noFill/>
                    </a:lnL>
                    <a:lnR>
                      <a:noFill/>
                    </a:lnR>
                    <a:lnT>
                      <a:noFill/>
                    </a:lnT>
                    <a:lnB>
                      <a:noFill/>
                    </a:lnB>
                  </a:tcPr>
                </a:tc>
              </a:tr>
              <a:tr h="407644">
                <a:tc>
                  <a:txBody>
                    <a:bodyPr/>
                    <a:lstStyle/>
                    <a:p>
                      <a:pPr algn="ctr" fontAlgn="ctr"/>
                      <a:r>
                        <a:rPr lang="en-US" sz="1100" b="0" i="0" u="none" strike="noStrike">
                          <a:solidFill>
                            <a:srgbClr val="000000"/>
                          </a:solidFill>
                          <a:effectLst/>
                          <a:latin typeface="Arial Narrow"/>
                        </a:rPr>
                        <a:t>4</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I thank my God always when I remember you in my prayers,</a:t>
                      </a:r>
                    </a:p>
                  </a:txBody>
                  <a:tcPr marL="9525" marR="9525" marT="9525" marB="0">
                    <a:lnL>
                      <a:noFill/>
                    </a:lnL>
                    <a:lnR>
                      <a:noFill/>
                    </a:lnR>
                    <a:lnT>
                      <a:noFill/>
                    </a:lnT>
                    <a:lnB>
                      <a:noFill/>
                    </a:lnB>
                  </a:tcPr>
                </a:tc>
              </a:tr>
              <a:tr h="605836">
                <a:tc>
                  <a:txBody>
                    <a:bodyPr/>
                    <a:lstStyle/>
                    <a:p>
                      <a:pPr algn="ctr" fontAlgn="ctr"/>
                      <a:r>
                        <a:rPr lang="en-US" sz="1100" b="0" i="0" u="none" strike="noStrike">
                          <a:solidFill>
                            <a:srgbClr val="000000"/>
                          </a:solidFill>
                          <a:effectLst/>
                          <a:latin typeface="Arial Narrow"/>
                        </a:rPr>
                        <a:t>5</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because I hear of your love and of the faith that you have toward the Lord Jesus and for all the saints,</a:t>
                      </a:r>
                    </a:p>
                  </a:txBody>
                  <a:tcPr marL="9525" marR="9525" marT="9525" marB="0">
                    <a:lnL>
                      <a:noFill/>
                    </a:lnL>
                    <a:lnR>
                      <a:noFill/>
                    </a:lnR>
                    <a:lnT>
                      <a:noFill/>
                    </a:lnT>
                    <a:lnB>
                      <a:noFill/>
                    </a:lnB>
                  </a:tcPr>
                </a:tc>
              </a:tr>
              <a:tr h="804027">
                <a:tc>
                  <a:txBody>
                    <a:bodyPr/>
                    <a:lstStyle/>
                    <a:p>
                      <a:pPr algn="ctr" fontAlgn="ctr"/>
                      <a:r>
                        <a:rPr lang="en-US" sz="1100" b="0" i="0" u="none" strike="noStrike">
                          <a:solidFill>
                            <a:srgbClr val="000000"/>
                          </a:solidFill>
                          <a:effectLst/>
                          <a:latin typeface="Arial Narrow"/>
                        </a:rPr>
                        <a:t>6</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and I pray that the sharing of your faith may become effective for the full knowledge of every good thing that is in us for the sake of Christ.</a:t>
                      </a:r>
                    </a:p>
                  </a:txBody>
                  <a:tcPr marL="9525" marR="9525" marT="9525" marB="0">
                    <a:lnL>
                      <a:noFill/>
                    </a:lnL>
                    <a:lnR>
                      <a:noFill/>
                    </a:lnR>
                    <a:lnT>
                      <a:noFill/>
                    </a:lnT>
                    <a:lnB>
                      <a:noFill/>
                    </a:lnB>
                  </a:tcPr>
                </a:tc>
              </a:tr>
              <a:tr h="605836">
                <a:tc>
                  <a:txBody>
                    <a:bodyPr/>
                    <a:lstStyle/>
                    <a:p>
                      <a:pPr algn="ctr" fontAlgn="ctr"/>
                      <a:r>
                        <a:rPr lang="en-US" sz="1100" b="0" i="0" u="none" strike="noStrike" dirty="0">
                          <a:solidFill>
                            <a:srgbClr val="000000"/>
                          </a:solidFill>
                          <a:effectLst/>
                          <a:latin typeface="Arial Narrow"/>
                        </a:rPr>
                        <a:t>7</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For I have derived much joy and comfort from your love, my brother, because the hearts of the saints have been refreshed through you.</a:t>
                      </a:r>
                    </a:p>
                  </a:txBody>
                  <a:tcPr marL="9525" marR="9525" marT="9525" marB="0">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87549487"/>
              </p:ext>
            </p:extLst>
          </p:nvPr>
        </p:nvGraphicFramePr>
        <p:xfrm>
          <a:off x="3638550" y="649605"/>
          <a:ext cx="2705100" cy="3846195"/>
        </p:xfrm>
        <a:graphic>
          <a:graphicData uri="http://schemas.openxmlformats.org/drawingml/2006/table">
            <a:tbl>
              <a:tblPr/>
              <a:tblGrid>
                <a:gridCol w="198904"/>
                <a:gridCol w="2506196"/>
              </a:tblGrid>
              <a:tr h="454710">
                <a:tc>
                  <a:txBody>
                    <a:bodyPr/>
                    <a:lstStyle/>
                    <a:p>
                      <a:pPr algn="ctr" fontAlgn="ctr"/>
                      <a:r>
                        <a:rPr lang="en-US" sz="1100" b="0" i="0" u="none" strike="noStrike" dirty="0">
                          <a:solidFill>
                            <a:srgbClr val="000000"/>
                          </a:solidFill>
                          <a:effectLst/>
                          <a:latin typeface="Arial Narrow"/>
                        </a:rPr>
                        <a:t>8</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Accordingly, though I am bold enough in Christ to command you to do what is required,</a:t>
                      </a:r>
                    </a:p>
                  </a:txBody>
                  <a:tcPr marL="9525" marR="9525" marT="9525" marB="0">
                    <a:lnL>
                      <a:noFill/>
                    </a:lnL>
                    <a:lnR>
                      <a:noFill/>
                    </a:lnR>
                    <a:lnT>
                      <a:noFill/>
                    </a:lnT>
                    <a:lnB>
                      <a:noFill/>
                    </a:lnB>
                  </a:tcPr>
                </a:tc>
              </a:tr>
              <a:tr h="675785">
                <a:tc>
                  <a:txBody>
                    <a:bodyPr/>
                    <a:lstStyle/>
                    <a:p>
                      <a:pPr algn="ctr" fontAlgn="ctr"/>
                      <a:r>
                        <a:rPr lang="en-US" sz="1100" b="0" i="0" u="none" strike="noStrike">
                          <a:solidFill>
                            <a:srgbClr val="000000"/>
                          </a:solidFill>
                          <a:effectLst/>
                          <a:latin typeface="Arial Narrow"/>
                        </a:rPr>
                        <a:t>9</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yet for love's sake I prefer to appeal to you—I, Paul, an old man and now a prisoner also for Christ Jesus—</a:t>
                      </a:r>
                    </a:p>
                  </a:txBody>
                  <a:tcPr marL="9525" marR="9525" marT="9525" marB="0">
                    <a:lnL>
                      <a:noFill/>
                    </a:lnL>
                    <a:lnR>
                      <a:noFill/>
                    </a:lnR>
                    <a:lnT>
                      <a:noFill/>
                    </a:lnT>
                    <a:lnB>
                      <a:noFill/>
                    </a:lnB>
                  </a:tcPr>
                </a:tc>
              </a:tr>
              <a:tr h="454710">
                <a:tc>
                  <a:txBody>
                    <a:bodyPr/>
                    <a:lstStyle/>
                    <a:p>
                      <a:pPr algn="ctr" fontAlgn="ctr"/>
                      <a:r>
                        <a:rPr lang="en-US" sz="1100" b="0" i="0" u="none" strike="noStrike">
                          <a:solidFill>
                            <a:srgbClr val="000000"/>
                          </a:solidFill>
                          <a:effectLst/>
                          <a:latin typeface="Arial Narrow"/>
                        </a:rPr>
                        <a:t>10</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I appeal to you for my child, Onesimus, whose father I became in my imprisonment.</a:t>
                      </a:r>
                    </a:p>
                  </a:txBody>
                  <a:tcPr marL="9525" marR="9525" marT="9525" marB="0">
                    <a:lnL>
                      <a:noFill/>
                    </a:lnL>
                    <a:lnR>
                      <a:noFill/>
                    </a:lnR>
                    <a:lnT>
                      <a:noFill/>
                    </a:lnT>
                    <a:lnB>
                      <a:noFill/>
                    </a:lnB>
                  </a:tcPr>
                </a:tc>
              </a:tr>
              <a:tr h="454710">
                <a:tc>
                  <a:txBody>
                    <a:bodyPr/>
                    <a:lstStyle/>
                    <a:p>
                      <a:pPr algn="ctr" fontAlgn="ctr"/>
                      <a:r>
                        <a:rPr lang="en-US" sz="1100" b="0" i="0" u="none" strike="noStrike">
                          <a:solidFill>
                            <a:srgbClr val="000000"/>
                          </a:solidFill>
                          <a:effectLst/>
                          <a:latin typeface="Arial Narrow"/>
                        </a:rPr>
                        <a:t>11</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(Formerly he was useless to you, but now he is indeed useful to you and to me.)</a:t>
                      </a:r>
                    </a:p>
                  </a:txBody>
                  <a:tcPr marL="9525" marR="9525" marT="9525" marB="0">
                    <a:lnL>
                      <a:noFill/>
                    </a:lnL>
                    <a:lnR>
                      <a:noFill/>
                    </a:lnR>
                    <a:lnT>
                      <a:noFill/>
                    </a:lnT>
                    <a:lnB>
                      <a:noFill/>
                    </a:lnB>
                  </a:tcPr>
                </a:tc>
              </a:tr>
              <a:tr h="454710">
                <a:tc>
                  <a:txBody>
                    <a:bodyPr/>
                    <a:lstStyle/>
                    <a:p>
                      <a:pPr algn="ctr" fontAlgn="ctr"/>
                      <a:r>
                        <a:rPr lang="en-US" sz="1100" b="0" i="0" u="none" strike="noStrike">
                          <a:solidFill>
                            <a:srgbClr val="000000"/>
                          </a:solidFill>
                          <a:effectLst/>
                          <a:latin typeface="Arial Narrow"/>
                        </a:rPr>
                        <a:t>12</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I am sending him back to you, sending my very heart.</a:t>
                      </a:r>
                    </a:p>
                  </a:txBody>
                  <a:tcPr marL="9525" marR="9525" marT="9525" marB="0">
                    <a:lnL>
                      <a:noFill/>
                    </a:lnL>
                    <a:lnR>
                      <a:noFill/>
                    </a:lnR>
                    <a:lnT>
                      <a:noFill/>
                    </a:lnT>
                    <a:lnB>
                      <a:noFill/>
                    </a:lnB>
                  </a:tcPr>
                </a:tc>
              </a:tr>
              <a:tr h="675785">
                <a:tc>
                  <a:txBody>
                    <a:bodyPr/>
                    <a:lstStyle/>
                    <a:p>
                      <a:pPr algn="ctr" fontAlgn="ctr"/>
                      <a:r>
                        <a:rPr lang="en-US" sz="1100" b="0" i="0" u="none" strike="noStrike">
                          <a:solidFill>
                            <a:srgbClr val="000000"/>
                          </a:solidFill>
                          <a:effectLst/>
                          <a:latin typeface="Arial Narrow"/>
                        </a:rPr>
                        <a:t>13</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I would have been glad to keep him with me, in order that he might serve me on your behalf during my imprisonment for the gospel,</a:t>
                      </a:r>
                    </a:p>
                  </a:txBody>
                  <a:tcPr marL="9525" marR="9525" marT="9525" marB="0">
                    <a:lnL>
                      <a:noFill/>
                    </a:lnL>
                    <a:lnR>
                      <a:noFill/>
                    </a:lnR>
                    <a:lnT>
                      <a:noFill/>
                    </a:lnT>
                    <a:lnB>
                      <a:noFill/>
                    </a:lnB>
                  </a:tcPr>
                </a:tc>
              </a:tr>
              <a:tr h="675785">
                <a:tc>
                  <a:txBody>
                    <a:bodyPr/>
                    <a:lstStyle/>
                    <a:p>
                      <a:pPr algn="ctr" fontAlgn="ctr"/>
                      <a:r>
                        <a:rPr lang="en-US" sz="1100" b="0" i="0" u="none" strike="noStrike" dirty="0">
                          <a:solidFill>
                            <a:srgbClr val="000000"/>
                          </a:solidFill>
                          <a:effectLst/>
                          <a:latin typeface="Arial Narrow"/>
                        </a:rPr>
                        <a:t>14</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but I preferred to do nothing without your consent in order that your goodness might not be by compulsion but of your own accord.</a:t>
                      </a:r>
                    </a:p>
                  </a:txBody>
                  <a:tcPr marL="9525" marR="9525" marT="9525" marB="0">
                    <a:lnL>
                      <a:noFill/>
                    </a:lnL>
                    <a:lnR>
                      <a:noFill/>
                    </a:lnR>
                    <a:lnT>
                      <a:noFill/>
                    </a:lnT>
                    <a:lnB>
                      <a:noFill/>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82409061"/>
              </p:ext>
            </p:extLst>
          </p:nvPr>
        </p:nvGraphicFramePr>
        <p:xfrm>
          <a:off x="260350" y="4851401"/>
          <a:ext cx="2743200" cy="3835400"/>
        </p:xfrm>
        <a:graphic>
          <a:graphicData uri="http://schemas.openxmlformats.org/drawingml/2006/table">
            <a:tbl>
              <a:tblPr/>
              <a:tblGrid>
                <a:gridCol w="258792"/>
                <a:gridCol w="2484408"/>
              </a:tblGrid>
              <a:tr h="637259">
                <a:tc>
                  <a:txBody>
                    <a:bodyPr/>
                    <a:lstStyle/>
                    <a:p>
                      <a:pPr algn="ctr" fontAlgn="ctr"/>
                      <a:r>
                        <a:rPr lang="en-US" sz="1100" b="0" i="0" u="none" strike="noStrike" dirty="0">
                          <a:solidFill>
                            <a:srgbClr val="000000"/>
                          </a:solidFill>
                          <a:effectLst/>
                          <a:latin typeface="Arial Narrow"/>
                        </a:rPr>
                        <a:t>15</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For this perhaps is why he was parted from you for a while, that you might have him back forever,</a:t>
                      </a:r>
                    </a:p>
                  </a:txBody>
                  <a:tcPr marL="9525" marR="9525" marT="9525" marB="0">
                    <a:lnL>
                      <a:noFill/>
                    </a:lnL>
                    <a:lnR>
                      <a:noFill/>
                    </a:lnR>
                    <a:lnT>
                      <a:noFill/>
                    </a:lnT>
                    <a:lnB>
                      <a:noFill/>
                    </a:lnB>
                  </a:tcPr>
                </a:tc>
              </a:tr>
              <a:tr h="845730">
                <a:tc>
                  <a:txBody>
                    <a:bodyPr/>
                    <a:lstStyle/>
                    <a:p>
                      <a:pPr algn="ctr" fontAlgn="ctr"/>
                      <a:r>
                        <a:rPr lang="en-US" sz="1100" b="0" i="0" u="none" strike="noStrike">
                          <a:solidFill>
                            <a:srgbClr val="000000"/>
                          </a:solidFill>
                          <a:effectLst/>
                          <a:latin typeface="Arial Narrow"/>
                        </a:rPr>
                        <a:t>16</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no longer as a bondservant but more than a bondservant, as a beloved brother—especially to me, but how much more to you, both in the flesh and in the Lord.</a:t>
                      </a:r>
                    </a:p>
                  </a:txBody>
                  <a:tcPr marL="9525" marR="9525" marT="9525" marB="0">
                    <a:lnL>
                      <a:noFill/>
                    </a:lnL>
                    <a:lnR>
                      <a:noFill/>
                    </a:lnR>
                    <a:lnT>
                      <a:noFill/>
                    </a:lnT>
                    <a:lnB>
                      <a:noFill/>
                    </a:lnB>
                  </a:tcPr>
                </a:tc>
              </a:tr>
              <a:tr h="428788">
                <a:tc>
                  <a:txBody>
                    <a:bodyPr/>
                    <a:lstStyle/>
                    <a:p>
                      <a:pPr algn="ctr" fontAlgn="ctr"/>
                      <a:r>
                        <a:rPr lang="en-US" sz="1100" b="0" i="0" u="none" strike="noStrike">
                          <a:solidFill>
                            <a:srgbClr val="000000"/>
                          </a:solidFill>
                          <a:effectLst/>
                          <a:latin typeface="Arial Narrow"/>
                        </a:rPr>
                        <a:t>17</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So if you consider me your partner, receive him as you would receive me.</a:t>
                      </a:r>
                    </a:p>
                  </a:txBody>
                  <a:tcPr marL="9525" marR="9525" marT="9525" marB="0">
                    <a:lnL>
                      <a:noFill/>
                    </a:lnL>
                    <a:lnR>
                      <a:noFill/>
                    </a:lnR>
                    <a:lnT>
                      <a:noFill/>
                    </a:lnT>
                    <a:lnB>
                      <a:noFill/>
                    </a:lnB>
                  </a:tcPr>
                </a:tc>
              </a:tr>
              <a:tr h="428788">
                <a:tc>
                  <a:txBody>
                    <a:bodyPr/>
                    <a:lstStyle/>
                    <a:p>
                      <a:pPr algn="ctr" fontAlgn="ctr"/>
                      <a:r>
                        <a:rPr lang="en-US" sz="1100" b="0" i="0" u="none" strike="noStrike">
                          <a:solidFill>
                            <a:srgbClr val="000000"/>
                          </a:solidFill>
                          <a:effectLst/>
                          <a:latin typeface="Arial Narrow"/>
                        </a:rPr>
                        <a:t>18</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If he has wronged you at all, or owes you anything, charge that to my account.</a:t>
                      </a:r>
                    </a:p>
                  </a:txBody>
                  <a:tcPr marL="9525" marR="9525" marT="9525" marB="0">
                    <a:lnL>
                      <a:noFill/>
                    </a:lnL>
                    <a:lnR>
                      <a:noFill/>
                    </a:lnR>
                    <a:lnT>
                      <a:noFill/>
                    </a:lnT>
                    <a:lnB>
                      <a:noFill/>
                    </a:lnB>
                  </a:tcPr>
                </a:tc>
              </a:tr>
              <a:tr h="637259">
                <a:tc>
                  <a:txBody>
                    <a:bodyPr/>
                    <a:lstStyle/>
                    <a:p>
                      <a:pPr algn="ctr" fontAlgn="ctr"/>
                      <a:r>
                        <a:rPr lang="en-US" sz="1100" b="0" i="0" u="none" strike="noStrike">
                          <a:solidFill>
                            <a:srgbClr val="000000"/>
                          </a:solidFill>
                          <a:effectLst/>
                          <a:latin typeface="Arial Narrow"/>
                        </a:rPr>
                        <a:t>19</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I, Paul, write this with my own hand: I will repay it—to say nothing of your owing me even your own self.</a:t>
                      </a:r>
                    </a:p>
                  </a:txBody>
                  <a:tcPr marL="9525" marR="9525" marT="9525" marB="0">
                    <a:lnL>
                      <a:noFill/>
                    </a:lnL>
                    <a:lnR>
                      <a:noFill/>
                    </a:lnR>
                    <a:lnT>
                      <a:noFill/>
                    </a:lnT>
                    <a:lnB>
                      <a:noFill/>
                    </a:lnB>
                  </a:tcPr>
                </a:tc>
              </a:tr>
              <a:tr h="428788">
                <a:tc>
                  <a:txBody>
                    <a:bodyPr/>
                    <a:lstStyle/>
                    <a:p>
                      <a:pPr algn="ctr" fontAlgn="ctr"/>
                      <a:r>
                        <a:rPr lang="en-US" sz="1100" b="0" i="0" u="none" strike="noStrike">
                          <a:solidFill>
                            <a:srgbClr val="000000"/>
                          </a:solidFill>
                          <a:effectLst/>
                          <a:latin typeface="Arial Narrow"/>
                        </a:rPr>
                        <a:t>20</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Yes, brother, I want some benefit from you in the Lord. Refresh my heart in Christ.</a:t>
                      </a:r>
                    </a:p>
                  </a:txBody>
                  <a:tcPr marL="9525" marR="9525" marT="9525" marB="0">
                    <a:lnL>
                      <a:noFill/>
                    </a:lnL>
                    <a:lnR>
                      <a:noFill/>
                    </a:lnR>
                    <a:lnT>
                      <a:noFill/>
                    </a:lnT>
                    <a:lnB>
                      <a:noFill/>
                    </a:lnB>
                  </a:tcPr>
                </a:tc>
              </a:tr>
              <a:tr h="428788">
                <a:tc>
                  <a:txBody>
                    <a:bodyPr/>
                    <a:lstStyle/>
                    <a:p>
                      <a:pPr algn="ctr" fontAlgn="ctr"/>
                      <a:r>
                        <a:rPr lang="en-US" sz="1100" b="0" i="0" u="none" strike="noStrike" dirty="0">
                          <a:solidFill>
                            <a:srgbClr val="000000"/>
                          </a:solidFill>
                          <a:effectLst/>
                          <a:latin typeface="Arial Narrow"/>
                        </a:rPr>
                        <a:t>21</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Confident of your obedience, I write to you, knowing that you will do even more than I say.</a:t>
                      </a:r>
                    </a:p>
                  </a:txBody>
                  <a:tcPr marL="9525" marR="9525" marT="9525" marB="0">
                    <a:lnL>
                      <a:noFill/>
                    </a:lnL>
                    <a:lnR>
                      <a:noFill/>
                    </a:lnR>
                    <a:lnT>
                      <a:noFill/>
                    </a:lnT>
                    <a:lnB>
                      <a:noFill/>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268076528"/>
              </p:ext>
            </p:extLst>
          </p:nvPr>
        </p:nvGraphicFramePr>
        <p:xfrm>
          <a:off x="3619500" y="4845050"/>
          <a:ext cx="2743200" cy="3841751"/>
        </p:xfrm>
        <a:graphic>
          <a:graphicData uri="http://schemas.openxmlformats.org/drawingml/2006/table">
            <a:tbl>
              <a:tblPr/>
              <a:tblGrid>
                <a:gridCol w="258792"/>
                <a:gridCol w="2484408"/>
              </a:tblGrid>
              <a:tr h="1272698">
                <a:tc>
                  <a:txBody>
                    <a:bodyPr/>
                    <a:lstStyle/>
                    <a:p>
                      <a:pPr algn="ctr" fontAlgn="ctr"/>
                      <a:r>
                        <a:rPr lang="en-US" sz="1100" b="0" i="0" u="none" strike="noStrike" dirty="0">
                          <a:solidFill>
                            <a:srgbClr val="000000"/>
                          </a:solidFill>
                          <a:effectLst/>
                          <a:latin typeface="Arial Narrow"/>
                        </a:rPr>
                        <a:t>22</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At the same time, prepare a guest room for me, for I am hoping that through your prayers I will be graciously given to you.</a:t>
                      </a:r>
                    </a:p>
                  </a:txBody>
                  <a:tcPr marL="9525" marR="9525" marT="9525" marB="0">
                    <a:lnL>
                      <a:noFill/>
                    </a:lnL>
                    <a:lnR>
                      <a:noFill/>
                    </a:lnR>
                    <a:lnT>
                      <a:noFill/>
                    </a:lnT>
                    <a:lnB>
                      <a:noFill/>
                    </a:lnB>
                  </a:tcPr>
                </a:tc>
              </a:tr>
              <a:tr h="856351">
                <a:tc>
                  <a:txBody>
                    <a:bodyPr/>
                    <a:lstStyle/>
                    <a:p>
                      <a:pPr algn="ctr" fontAlgn="ctr"/>
                      <a:r>
                        <a:rPr lang="en-US" sz="1100" b="0" i="0" u="none" strike="noStrike">
                          <a:solidFill>
                            <a:srgbClr val="000000"/>
                          </a:solidFill>
                          <a:effectLst/>
                          <a:latin typeface="Arial Narrow"/>
                        </a:rPr>
                        <a:t>23</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Epaphras, my fellow prisoner in Christ Jesus, sends greetings to you,</a:t>
                      </a:r>
                    </a:p>
                  </a:txBody>
                  <a:tcPr marL="9525" marR="9525" marT="9525" marB="0">
                    <a:lnL>
                      <a:noFill/>
                    </a:lnL>
                    <a:lnR>
                      <a:noFill/>
                    </a:lnR>
                    <a:lnT>
                      <a:noFill/>
                    </a:lnT>
                    <a:lnB>
                      <a:noFill/>
                    </a:lnB>
                  </a:tcPr>
                </a:tc>
              </a:tr>
              <a:tr h="856351">
                <a:tc>
                  <a:txBody>
                    <a:bodyPr/>
                    <a:lstStyle/>
                    <a:p>
                      <a:pPr algn="ctr" fontAlgn="ctr"/>
                      <a:r>
                        <a:rPr lang="en-US" sz="1100" b="0" i="0" u="none" strike="noStrike">
                          <a:solidFill>
                            <a:srgbClr val="000000"/>
                          </a:solidFill>
                          <a:effectLst/>
                          <a:latin typeface="Arial Narrow"/>
                        </a:rPr>
                        <a:t>24</a:t>
                      </a:r>
                    </a:p>
                  </a:txBody>
                  <a:tcPr marL="9525" marR="9525" marT="9525" marB="0">
                    <a:lnL>
                      <a:noFill/>
                    </a:lnL>
                    <a:lnR>
                      <a:noFill/>
                    </a:lnR>
                    <a:lnT>
                      <a:noFill/>
                    </a:lnT>
                    <a:lnB>
                      <a:noFill/>
                    </a:lnB>
                  </a:tcPr>
                </a:tc>
                <a:tc>
                  <a:txBody>
                    <a:bodyPr/>
                    <a:lstStyle/>
                    <a:p>
                      <a:pPr algn="l" fontAlgn="ctr"/>
                      <a:r>
                        <a:rPr lang="en-US" sz="1100" b="0" i="0" u="none" strike="noStrike">
                          <a:solidFill>
                            <a:srgbClr val="000000"/>
                          </a:solidFill>
                          <a:effectLst/>
                          <a:latin typeface="Arial Narrow"/>
                        </a:rPr>
                        <a:t>and so do Mark, Aristarchus, Demas, and Luke, my fellow workers.</a:t>
                      </a:r>
                    </a:p>
                  </a:txBody>
                  <a:tcPr marL="9525" marR="9525" marT="9525" marB="0">
                    <a:lnL>
                      <a:noFill/>
                    </a:lnL>
                    <a:lnR>
                      <a:noFill/>
                    </a:lnR>
                    <a:lnT>
                      <a:noFill/>
                    </a:lnT>
                    <a:lnB>
                      <a:noFill/>
                    </a:lnB>
                  </a:tcPr>
                </a:tc>
              </a:tr>
              <a:tr h="856351">
                <a:tc>
                  <a:txBody>
                    <a:bodyPr/>
                    <a:lstStyle/>
                    <a:p>
                      <a:pPr algn="ctr" fontAlgn="ctr"/>
                      <a:r>
                        <a:rPr lang="en-US" sz="1100" b="0" i="0" u="none" strike="noStrike" dirty="0">
                          <a:solidFill>
                            <a:srgbClr val="000000"/>
                          </a:solidFill>
                          <a:effectLst/>
                          <a:latin typeface="Arial Narrow"/>
                        </a:rPr>
                        <a:t>25</a:t>
                      </a:r>
                    </a:p>
                  </a:txBody>
                  <a:tcPr marL="9525" marR="9525" marT="9525" marB="0">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The grace of the Lord Jesus Christ be with your spirit.</a:t>
                      </a:r>
                    </a:p>
                  </a:txBody>
                  <a:tcPr marL="9525" marR="9525" marT="9525" marB="0">
                    <a:lnL>
                      <a:noFill/>
                    </a:lnL>
                    <a:lnR>
                      <a:noFill/>
                    </a:lnR>
                    <a:lnT>
                      <a:noFill/>
                    </a:lnT>
                    <a:lnB>
                      <a:noFill/>
                    </a:lnB>
                  </a:tcPr>
                </a:tc>
              </a:tr>
            </a:tbl>
          </a:graphicData>
        </a:graphic>
      </p:graphicFrame>
      <p:sp>
        <p:nvSpPr>
          <p:cNvPr id="18" name="Rectangle 17"/>
          <p:cNvSpPr/>
          <p:nvPr/>
        </p:nvSpPr>
        <p:spPr>
          <a:xfrm>
            <a:off x="35814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Tree>
    <p:extLst>
      <p:ext uri="{BB962C8B-B14F-4D97-AF65-F5344CB8AC3E}">
        <p14:creationId xmlns:p14="http://schemas.microsoft.com/office/powerpoint/2010/main" val="104139208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113</TotalTime>
  <Words>1101</Words>
  <Application>Microsoft Office PowerPoint</Application>
  <PresentationFormat>Letter Paper (8.5x11 in)</PresentationFormat>
  <Paragraphs>77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Blank</vt:lpstr>
      <vt:lpstr>PowerPoint Presentation</vt:lpstr>
      <vt:lpstr>PowerPoint Presentation</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Heinrich DuBose-Schmitt</dc:creator>
  <cp:lastModifiedBy>Heinrich DuBose-Schmitt</cp:lastModifiedBy>
  <cp:revision>59</cp:revision>
  <cp:lastPrinted>2011-05-16T17:47:17Z</cp:lastPrinted>
  <dcterms:created xsi:type="dcterms:W3CDTF">2011-05-16T17:37:32Z</dcterms:created>
  <dcterms:modified xsi:type="dcterms:W3CDTF">2011-12-23T03:21:37Z</dcterms:modified>
</cp:coreProperties>
</file>